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Amatic SC"/>
      <p:regular r:id="rId76"/>
      <p:bold r:id="rId77"/>
    </p:embeddedFont>
    <p:embeddedFont>
      <p:font typeface="Hind"/>
      <p:regular r:id="rId78"/>
      <p:bold r:id="rId79"/>
    </p:embeddedFont>
    <p:embeddedFont>
      <p:font typeface="Pacifico"/>
      <p:regular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acific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AmaticSC-bold.fntdata"/><Relationship Id="rId32" Type="http://schemas.openxmlformats.org/officeDocument/2006/relationships/slide" Target="slides/slide27.xml"/><Relationship Id="rId76" Type="http://schemas.openxmlformats.org/officeDocument/2006/relationships/font" Target="fonts/AmaticSC-regular.fntdata"/><Relationship Id="rId35" Type="http://schemas.openxmlformats.org/officeDocument/2006/relationships/slide" Target="slides/slide30.xml"/><Relationship Id="rId79" Type="http://schemas.openxmlformats.org/officeDocument/2006/relationships/font" Target="fonts/Hind-bold.fntdata"/><Relationship Id="rId34" Type="http://schemas.openxmlformats.org/officeDocument/2006/relationships/slide" Target="slides/slide29.xml"/><Relationship Id="rId78" Type="http://schemas.openxmlformats.org/officeDocument/2006/relationships/font" Target="fonts/Hind-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Tremaine: </a:t>
            </a:r>
            <a:r>
              <a:rPr lang="en" sz="1800"/>
              <a:t>Good morning Judges, we are “Project Blind Eye”, </a:t>
            </a:r>
            <a:r>
              <a:rPr lang="en" sz="1800"/>
              <a:t>and</a:t>
            </a:r>
            <a:r>
              <a:rPr lang="en" sz="1800"/>
              <a:t> this project is made up of 2 members, Me and Ashley. The name was inspired by the purpose of this project, which is to create a third eye for the visually impaired.</a:t>
            </a:r>
            <a:endParaRPr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c11dcbec3_0_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c11dcbec3_0_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a:t>
            </a:r>
            <a:r>
              <a:rPr lang="en" sz="1800">
                <a:solidFill>
                  <a:schemeClr val="dk1"/>
                </a:solidFill>
              </a:rPr>
              <a:t>: Furthermore, </a:t>
            </a:r>
            <a:r>
              <a:rPr lang="en" sz="1800"/>
              <a:t>w</a:t>
            </a:r>
            <a:r>
              <a:rPr lang="en" sz="1800"/>
              <a:t>e conducted an object detection write-up to research on the different types of </a:t>
            </a:r>
            <a:r>
              <a:rPr lang="en" sz="1800"/>
              <a:t>algorithms as our group is new to object detection.We will only be showing a snippet of our research as the full research is long and can be found in our github. We found out that there are 3 main families of algorithms, YOLO, RCNN, and SSD. Within RCNN, we chose to research in depth only for Faster RCNN, and not for the others like Mask RCNN. </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c11dcbec3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c11dcbec3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Here’s why we chose YOLO. It is designed for speed and real-time use, meaning that we can complete the processing of image in milliseconds and it is also great at detecting small objects which is useful for our project</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c11dcbec3_0_2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c11dcbec3_0_2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A</a:t>
            </a:r>
            <a:r>
              <a:rPr lang="en" sz="1800"/>
              <a:t>fter our research, we also learnt that RCNN has disadvantages that can compromise our project such as its training data being too long, and the network being really slow at the inference time. SSD is also inferior as it has lower success rates when detecting small objects, which can compromise our project since images on paper can be printed really small.</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e3d09ef6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e3d09ef6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Our next section would be the Case Studies</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e491d9c4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e491d9c4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The first case study is an android app on Google Play. It is an app that uses OCR to read out text in an image. However, we think that our project is </a:t>
            </a:r>
            <a:r>
              <a:rPr lang="en" sz="1800"/>
              <a:t>superior</a:t>
            </a:r>
            <a:r>
              <a:rPr lang="en" sz="1800"/>
              <a:t> as this app is very expensive, priced at $100 when it does not even include any kind of hardware! Furthermore, this app does not have any kind of object detection functionality unlike our project.</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c11dcbec3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c11dcbec3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Here’s an image of the app on Google Play</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e4bef4718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e4bef4718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The second case study would be subtitle reader, which is an app posted on hackaday.io. Again, compared to our project, it does not have </a:t>
            </a:r>
            <a:r>
              <a:rPr lang="en" sz="1800"/>
              <a:t>image detection functionality.</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c11dcbec3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c11dcbec3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Here’s how the app looks like on hackaday.io</a:t>
            </a: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e4bef4718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e4bef4718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Our last case study is the Deaf Blind Communication Product on the arduino project hub. It allows a blind person to talk to a deaf person by talking, and the text will show on the screen for the deaf person to see. On the other hand, the deaf person can type on a keyboard and it will speak out the text for the blind person to hear. Compared to our project, this also only allows both parties to access only text data and not images.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rgbClr val="FF0000"/>
                </a:solidFill>
              </a:rPr>
              <a:t>(</a:t>
            </a:r>
            <a:r>
              <a:rPr lang="en" sz="1800">
                <a:solidFill>
                  <a:srgbClr val="FF0000"/>
                </a:solidFill>
              </a:rPr>
              <a:t>TREMAINE UNMUTE MIC)</a:t>
            </a:r>
            <a:endParaRPr sz="1800">
              <a:solidFill>
                <a:srgbClr val="FF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c11dcbec3_0_2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c11dcbec3_0_2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Here’s how the app looks like on the arduino project hub</a:t>
            </a:r>
            <a:r>
              <a:rPr lang="en" sz="1800">
                <a:solidFill>
                  <a:schemeClr val="dk1"/>
                </a:solidFill>
              </a:rPr>
              <a:t> </a:t>
            </a:r>
            <a:r>
              <a:rPr lang="en" sz="1800">
                <a:solidFill>
                  <a:srgbClr val="FF0000"/>
                </a:solidFill>
              </a:rPr>
              <a:t>(STOP HERE)</a:t>
            </a:r>
            <a:endParaRPr sz="1800">
              <a:solidFill>
                <a:srgbClr val="FF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e25dbce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e25dbce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Tremaine: </a:t>
            </a:r>
            <a:r>
              <a:rPr lang="en" sz="1800"/>
              <a:t>To start, we will briefly introduce you to Project Blind Eye!</a:t>
            </a:r>
            <a:endParaRPr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e4bef47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e4bef47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Now we will move on to our next section, our area of work.</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8c0c63c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8c0c63c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Moving on, I’ll be performing a live demonstration. We have a pre-recorded version on our github. You can now pin the other user with the camera on that shows the prototype while I run the program.</a:t>
            </a:r>
            <a:endParaRPr sz="18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e4bef471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e4bef471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I will start of by describing our product. Our project has 2 modules, the scanner and the stand. The scanner includes all the functionality of the project, with a camera, button, and speaker accessible to the user. The components will be shown in detail later on. </a:t>
            </a:r>
            <a:r>
              <a:rPr lang="en" sz="1800"/>
              <a:t>The second module would be a 3D printed stand, which is a platform for the scanner to sit on such that the camera can view the contents of the document.</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9d3a431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9d3a43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Here is a picture of the scanner. (This is the top view of the scanner)</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9d3a431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9d3a431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solidFill>
                  <a:schemeClr val="dk1"/>
                </a:solidFill>
              </a:rPr>
              <a:t>I will be introducing the… (The diagonal view)</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9d3a4310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9d3a4310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solidFill>
                  <a:schemeClr val="dk1"/>
                </a:solidFill>
              </a:rPr>
              <a:t>individual components in detail later (Another diagonal view)</a:t>
            </a: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9d3a4310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9d3a4310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Here are some more pictures… (And the camera board inside the scanner)</a:t>
            </a:r>
            <a:endParaRPr sz="1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9d3a4310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9d3a4310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 (This is how the scanner looks like inside)</a:t>
            </a:r>
            <a:endParaRPr sz="1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9d3a4310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9d3a4310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and a picture of the final prototype of our stand.</a:t>
            </a:r>
            <a:endParaRPr sz="1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e4bef4718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e4bef4718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Next, we will introduce the process of the entire program. Firstly, a </a:t>
            </a:r>
            <a:r>
              <a:rPr lang="en" sz="1800"/>
              <a:t>button connected to the GPIO pins will be pressed, triggering the camera component to capture a picture using the picamera library. </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a121bc1f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a121bc1f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The main problems that blind people have faced are that they have lower literacy rates that mostly lead to higher unemployment and higher dropout rates. It is often argued that Braille can solve this problem, but majority of educational physical books are not published in Braille, hence highlighting the problem.</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e4bef4718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e4bef4718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The picture captured is saved into a file and processed by 2 processing units, the object detection one and the OCR one. The object detection unit uses the opencv python library while the OCR unit using the pytesseract python library. Since we have two units, we used multi-threading to concurrently perform both units to speed up the program.</a:t>
            </a:r>
            <a:endParaRPr sz="1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e4bef471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e4bef471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After scanning, we will have 2 sets of data the objects and the text. We will then generate a sentence that describes all the objects in the picture, for example: The image contains a </a:t>
            </a:r>
            <a:r>
              <a:rPr lang="en" sz="1800"/>
              <a:t>banana, two bottles, and an umbrella. This piece of code uses the library cmudict to evaluate when we are supposed to use a, and when we use an to describe a certain object. </a:t>
            </a:r>
            <a:endParaRPr sz="1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e4bef4718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e4bef4718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The sentence generated earlier will be converted to an audio file </a:t>
            </a:r>
            <a:r>
              <a:rPr lang="en" sz="1800"/>
              <a:t>using the Google Text To Speech python library and played out using the I2S interface. We will not be use the most </a:t>
            </a:r>
            <a:r>
              <a:rPr lang="en" sz="1800"/>
              <a:t>common</a:t>
            </a:r>
            <a:r>
              <a:rPr lang="en" sz="1800"/>
              <a:t> approach, which is pyttsx3, because the voice sounds robotic and hard to understand. </a:t>
            </a:r>
            <a:endParaRPr sz="1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e491d9c4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e491d9c4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Next up, we will be listing all the components used. The RPi Model 3B acts as the brain of the program.</a:t>
            </a:r>
            <a:endParaRPr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e4bef471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e4bef471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...while the RPi </a:t>
            </a:r>
            <a:r>
              <a:rPr lang="en" sz="1800"/>
              <a:t>Camera Module V2.1 captures the picture, </a:t>
            </a:r>
            <a:endParaRPr sz="1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e4bef471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ce4bef471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The ABS-224-RC</a:t>
            </a:r>
            <a:r>
              <a:rPr lang="en" sz="1800"/>
              <a:t> speaker is used to play audio for the user. </a:t>
            </a: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e4bef471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e4bef471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….which is integrated with this Adafruit Amplifier that helps to play stereo audio loudly and clearly for the user</a:t>
            </a: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e4bef4718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e4bef4718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We also hand-soldered a circuit board to wire up all the components</a:t>
            </a:r>
            <a:endParaRPr sz="18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e4bef471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ce4bef471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 All those components are then put into this 3D modelled scanner casing. Here are our two prototypes. The final one has a sleek snap-fit </a:t>
            </a:r>
            <a:r>
              <a:rPr lang="en" sz="1800"/>
              <a:t>design</a:t>
            </a:r>
            <a:r>
              <a:rPr lang="en" sz="1800"/>
              <a:t> that reduces plastic and looks nicer.</a:t>
            </a:r>
            <a:endParaRPr sz="18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972af83a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972af83a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Finally, this is the stand to hold the scanner and it has two prototypes. The plan was to present the second prototype, but due to heightened restrictions, we were unable to find a suitable place to print the stand.</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e3d09ef6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e3d09ef6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With this problem in mind, our project aims to implement a product to enable blind people to read visual content on a paper through a speaker, including both text and images. This allows blind people to read books, thus solving the </a:t>
            </a:r>
            <a:r>
              <a:rPr lang="en" sz="1800"/>
              <a:t>problem</a:t>
            </a:r>
            <a:r>
              <a:rPr lang="en" sz="1800"/>
              <a:t> of low literacy rates.</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lang="en" sz="1800">
                <a:solidFill>
                  <a:srgbClr val="FF0000"/>
                </a:solidFill>
              </a:rPr>
              <a:t>(ASHLEY UNMUTE MIC - Following Slide)</a:t>
            </a:r>
            <a:endParaRPr sz="18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961a81f4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961a81f4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Tremaine: Moving on, we will show you our </a:t>
            </a:r>
            <a:r>
              <a:rPr lang="en" sz="1800"/>
              <a:t>code with all the functions collapsed</a:t>
            </a:r>
            <a:r>
              <a:rPr lang="en" sz="1800"/>
              <a:t>. The full code can be found in our github as linked above and in our written report.</a:t>
            </a:r>
            <a:endParaRPr sz="18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94fd5dac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94fd5dac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Tremaine: This is the taking picture module, </a:t>
            </a:r>
            <a:endParaRPr sz="18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972af83a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972af83a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solidFill>
                  <a:schemeClr val="dk1"/>
                </a:solidFill>
              </a:rPr>
              <a:t>...The object detection module, </a:t>
            </a:r>
            <a:endParaRPr sz="18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972af83a6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972af83a6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solidFill>
                  <a:schemeClr val="dk1"/>
                </a:solidFill>
              </a:rPr>
              <a:t> The text recognition module, </a:t>
            </a:r>
            <a:endParaRPr sz="18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972af83a6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972af83a6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solidFill>
                  <a:schemeClr val="dk1"/>
                </a:solidFill>
              </a:rPr>
              <a:t>...The language processing module, </a:t>
            </a:r>
            <a:endParaRPr sz="18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972af83a6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972af83a6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solidFill>
                  <a:schemeClr val="dk1"/>
                </a:solidFill>
              </a:rPr>
              <a:t>And finally the TTS module which also plays audio through the speaker. You can see in the code that it uses the ALSA architecture</a:t>
            </a:r>
            <a:endParaRPr sz="18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6f502b2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6f502b2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solidFill>
                  <a:schemeClr val="dk1"/>
                </a:solidFill>
              </a:rPr>
              <a:t>Here is our main skeleton. You can see that it imports the various modules required, some of them from in-built libraries and the modules we created earlier. </a:t>
            </a:r>
            <a:endParaRPr sz="1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6f502b2d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6f502b2d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Now we will move on to our next section, user testing.</a:t>
            </a:r>
            <a:endParaRPr sz="18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94fd5da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94fd5da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solidFill>
                  <a:schemeClr val="dk1"/>
                </a:solidFill>
              </a:rPr>
              <a:t>Due to heightened restrictions, we only conducted the testing on our family members. </a:t>
            </a:r>
            <a:r>
              <a:rPr lang="en" sz="1800">
                <a:solidFill>
                  <a:schemeClr val="dk1"/>
                </a:solidFill>
              </a:rPr>
              <a:t>Although t</a:t>
            </a:r>
            <a:r>
              <a:rPr lang="en" sz="1800">
                <a:solidFill>
                  <a:schemeClr val="dk1"/>
                </a:solidFill>
              </a:rPr>
              <a:t>he first prototype was physically being used, we showed them a picture of the final prototype of the stand for judging of the design.</a:t>
            </a:r>
            <a:endParaRPr sz="18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961a81f4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961a81f4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After gathering feedback, we found that m</a:t>
            </a:r>
            <a:r>
              <a:rPr lang="en" sz="1800"/>
              <a:t>ajority</a:t>
            </a:r>
            <a:r>
              <a:rPr lang="en" sz="1800"/>
              <a:t> of the respondents think the project is quite necessary.</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e3d09ef6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e3d09ef6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This project targets blind people above 12 years old as those below 12 may not have the basic skills to use the product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rgbClr val="FF0000"/>
                </a:solidFill>
              </a:rPr>
              <a:t>(STOP HERE)</a:t>
            </a:r>
            <a:endParaRPr sz="1800">
              <a:solidFill>
                <a:srgbClr val="FF0000"/>
              </a:solidFill>
            </a:endParaRPr>
          </a:p>
          <a:p>
            <a:pPr indent="0" lvl="0" marL="0" rtl="0" algn="l">
              <a:spcBef>
                <a:spcPts val="0"/>
              </a:spcBef>
              <a:spcAft>
                <a:spcPts val="0"/>
              </a:spcAft>
              <a:buNone/>
            </a:pPr>
            <a:r>
              <a:t/>
            </a:r>
            <a:endParaRPr sz="1800">
              <a:solidFill>
                <a:srgbClr val="FF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94fd5dac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94fd5dac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and that the design is quite intuitive</a:t>
            </a:r>
            <a:endParaRPr sz="18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94fd5dac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94fd5dac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Many of them also think that the text content is well-detected</a:t>
            </a:r>
            <a:endParaRPr sz="18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94fd5dac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94fd5dac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and they found the object detection feature excellent. </a:t>
            </a:r>
            <a:endParaRPr sz="18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94fd5dac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94fd5dac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Finally,</a:t>
            </a:r>
            <a:r>
              <a:rPr lang="en" sz="1800">
                <a:solidFill>
                  <a:schemeClr val="dk1"/>
                </a:solidFill>
              </a:rPr>
              <a:t> half the respondents fully enjoyed the experience, while none of them found the experience bad</a:t>
            </a:r>
            <a:endParaRPr sz="18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94fd5dac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94fd5dac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t>These are some of the features that the users really loved. We can see that they are amused by the object detection capabilities</a:t>
            </a:r>
            <a:endParaRPr sz="18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94fd5dac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94fd5dac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a:t>
            </a:r>
            <a:r>
              <a:rPr lang="en" sz="1800">
                <a:solidFill>
                  <a:schemeClr val="dk1"/>
                </a:solidFill>
              </a:rPr>
              <a:t>Next, here are some of the areas of improvements that they stated.</a:t>
            </a:r>
            <a:endParaRPr sz="18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94fd5dac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94fd5dac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To conclude, we are happy that most of them think the project is relatively effective for blind users.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rgbClr val="FF0000"/>
                </a:solidFill>
              </a:rPr>
              <a:t>(ASHLEY UNMUTE MIC)</a:t>
            </a:r>
            <a:endParaRPr sz="18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94fd5dac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94fd5dac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Tremaine: We compiled the areas of improvements that the project has, such as adding a headphone jack and batteries to the scanner, or even saving the scan history.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rgbClr val="FF0000"/>
                </a:solidFill>
              </a:rPr>
              <a:t>(STOP HERE)</a:t>
            </a:r>
            <a:endParaRPr sz="1800">
              <a:solidFill>
                <a:srgbClr val="FF0000"/>
              </a:solidFill>
            </a:endParaRPr>
          </a:p>
          <a:p>
            <a:pPr indent="0" lvl="0" marL="0" rtl="0" algn="l">
              <a:spcBef>
                <a:spcPts val="0"/>
              </a:spcBef>
              <a:spcAft>
                <a:spcPts val="0"/>
              </a:spcAft>
              <a:buNone/>
            </a:pPr>
            <a:r>
              <a:t/>
            </a:r>
            <a:endParaRPr sz="1800">
              <a:solidFill>
                <a:srgbClr val="FF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961a81f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961a81f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Next up, we will present our methodology. </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c11dcbec3_0_20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cc11dcbec3_0_20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Ashley: Here’s our timeline.</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e3d09ef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e3d09ef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Ashley: </a:t>
            </a:r>
            <a:r>
              <a:rPr lang="en" sz="1800"/>
              <a:t>Moving on to our literature review, …………………..</a:t>
            </a:r>
            <a:endParaRPr sz="18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ce491d9c4b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ce491d9c4b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Ashley: </a:t>
            </a:r>
            <a:r>
              <a:rPr lang="en" sz="1800"/>
              <a:t>Moving on to our Methodology, we have collected data from reliable sources such as CNA, BBC, and online research papers. We have used python incorporated with some external libraries that we mentioned earlier for the software. Our </a:t>
            </a:r>
            <a:r>
              <a:rPr lang="en" sz="1800"/>
              <a:t>3D Design tool will only be Autodesk Fusion 360, and Ultimaker Cura for slicing the 3D Models. </a:t>
            </a:r>
            <a:endParaRPr sz="18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c11dcbec3_0_2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c11dcbec3_0_2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Moving on to our job distribution, …...</a:t>
            </a:r>
            <a:endParaRPr sz="18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e491d9c4b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e491d9c4b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 One of the great aspects of our project is the teamwork. We have a modular code, meaning that it is very easy to cooperate since every group member gets to write code for the different modules that they are responsible for. We will then have a main skeleton program to use the modules and run the program.</a:t>
            </a:r>
            <a:endParaRPr sz="18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e491d9c4b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e491d9c4b_2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To break down our software components, I am responsible for writing the camera and OCR modules, and Tremaine writes code for the TTS module and main skeleton. The Object Detection module is done </a:t>
            </a:r>
            <a:r>
              <a:rPr lang="en" sz="1800"/>
              <a:t>together</a:t>
            </a:r>
            <a:r>
              <a:rPr lang="en" sz="1800"/>
              <a:t>. Furthermore, we have Tremaine to review the code.</a:t>
            </a:r>
            <a:endParaRPr sz="18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c11dcb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c11dcb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To break down our hardware components, I was responsible for designing the stand component of the project and Tremaine designed the scanner and also produced the circuit board. </a:t>
            </a:r>
            <a:endParaRPr sz="18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cc11dcbe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cc11dcbe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a:t>
            </a:r>
            <a:r>
              <a:rPr lang="en" sz="1800">
                <a:solidFill>
                  <a:schemeClr val="dk1"/>
                </a:solidFill>
              </a:rPr>
              <a:t>: </a:t>
            </a:r>
            <a:r>
              <a:rPr lang="en" sz="1800"/>
              <a:t>Our last part of the Job distribution is the integration part. We write code together using GitHub, and this is our workflow. We mainly use branches for each module and merge it into the main branch once code reviewing is done by the other partner.</a:t>
            </a:r>
            <a:endParaRPr sz="18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961a81f4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961a81f4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Moving on to our reflections, …...</a:t>
            </a:r>
            <a:endParaRPr sz="18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e961a81f4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e961a81f4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Ashley: This is Tremaine’s Reflection</a:t>
            </a:r>
            <a:endParaRPr sz="18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e6f502b2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e6f502b2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And this is my reflection</a:t>
            </a:r>
            <a:endParaRPr sz="18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e4bef471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e4bef4718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a:t>
            </a:r>
            <a:r>
              <a:rPr lang="en" sz="1800">
                <a:solidFill>
                  <a:schemeClr val="dk1"/>
                </a:solidFill>
              </a:rPr>
              <a:t>: </a:t>
            </a:r>
            <a:r>
              <a:rPr lang="en" sz="1800"/>
              <a:t>Here are some references, ….</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e3d09ef6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e3d09ef6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 The first review proves that literacy rates of legally blind people are extremely low. We can infer from the report that not much has been done to curb this problem of low literacy rates. This proves that our project would be very useful since society does not accept the illiteracy that leads to unemployment.</a:t>
            </a:r>
            <a:endParaRPr sz="18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e6f502b2d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e6f502b2d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a:t>
            </a:r>
            <a:r>
              <a:rPr lang="en" sz="1800">
                <a:solidFill>
                  <a:schemeClr val="dk1"/>
                </a:solidFill>
              </a:rPr>
              <a:t>: </a:t>
            </a:r>
            <a:r>
              <a:rPr lang="en" sz="1800"/>
              <a:t>…, and more references. </a:t>
            </a:r>
            <a:r>
              <a:rPr lang="en" sz="1800"/>
              <a:t>We have come to the end of our presentation. Thank you for your kind attention.</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e3d09ef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e3d09ef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Moving on, it is also difficult for blind people to find jobs as there are insufficient tools to educate blind people. Employers do not know if these blind people have basic skills and they usually do not hire the visually impaired as it may be harder for them to work, especially in areas that require visual skill. </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e3d09ef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e3d09ef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Ashley: </a:t>
            </a:r>
            <a:r>
              <a:rPr lang="en" sz="1800"/>
              <a:t>Lastly, the literacy rates of blind people affects very much about whether one is successfully employed. From the statistics, we can see that literacy is very important in the workforce, and only with the presence of our project can these blind people break the reading barrier in order to have a chance to contribute to society. </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328150" y="1991825"/>
            <a:ext cx="44877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 name="Google Shape;11;p2"/>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 name="Google Shape;12;p2"/>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 name="Google Shape;13;p2"/>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 name="Google Shape;14;p2"/>
          <p:cNvSpPr/>
          <p:nvPr/>
        </p:nvSpPr>
        <p:spPr>
          <a:xfrm flipH="1" rot="-5400000">
            <a:off x="563748" y="2068298"/>
            <a:ext cx="1518900" cy="9255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 name="Google Shape;17;p2"/>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 name="Google Shape;19;p2"/>
          <p:cNvSpPr/>
          <p:nvPr/>
        </p:nvSpPr>
        <p:spPr>
          <a:xfrm flipH="1" rot="-5400000">
            <a:off x="7315902" y="2802275"/>
            <a:ext cx="1027800" cy="6261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 name="Google Shape;20;p2"/>
          <p:cNvSpPr/>
          <p:nvPr/>
        </p:nvSpPr>
        <p:spPr>
          <a:xfrm flipH="1" rot="-5400000">
            <a:off x="6337825" y="578875"/>
            <a:ext cx="1520100" cy="9261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urple gradient">
  <p:cSld name="BLANK_2_1">
    <p:bg>
      <p:bgPr>
        <a:gradFill>
          <a:gsLst>
            <a:gs pos="0">
              <a:srgbClr val="CC3399"/>
            </a:gs>
            <a:gs pos="100000">
              <a:srgbClr val="6699FF"/>
            </a:gs>
          </a:gsLst>
          <a:lin ang="5400700" scaled="0"/>
        </a:gradFill>
      </p:bgPr>
    </p:bg>
    <p:spTree>
      <p:nvGrpSpPr>
        <p:cNvPr id="143" name="Shape 143"/>
        <p:cNvGrpSpPr/>
        <p:nvPr/>
      </p:nvGrpSpPr>
      <p:grpSpPr>
        <a:xfrm>
          <a:off x="0" y="0"/>
          <a:ext cx="0" cy="0"/>
          <a:chOff x="0" y="0"/>
          <a:chExt cx="0" cy="0"/>
        </a:xfrm>
      </p:grpSpPr>
      <p:sp>
        <p:nvSpPr>
          <p:cNvPr id="144" name="Google Shape;144;p11"/>
          <p:cNvSpPr/>
          <p:nvPr/>
        </p:nvSpPr>
        <p:spPr>
          <a:xfrm flipH="1" rot="5400000">
            <a:off x="7987926" y="280753"/>
            <a:ext cx="1436700" cy="8754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5" name="Google Shape;145;p11"/>
          <p:cNvSpPr/>
          <p:nvPr/>
        </p:nvSpPr>
        <p:spPr>
          <a:xfrm flipH="1" rot="5400000">
            <a:off x="7711932" y="1152020"/>
            <a:ext cx="1779900" cy="1084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6" name="Google Shape;146;p11"/>
          <p:cNvSpPr/>
          <p:nvPr/>
        </p:nvSpPr>
        <p:spPr>
          <a:xfrm rot="-5400000">
            <a:off x="8367248" y="1879235"/>
            <a:ext cx="965400" cy="588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7" name="Google Shape;147;p11"/>
          <p:cNvSpPr/>
          <p:nvPr/>
        </p:nvSpPr>
        <p:spPr>
          <a:xfrm rot="-5400000">
            <a:off x="7784863" y="375260"/>
            <a:ext cx="768000" cy="4680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8" name="Google Shape;148;p11"/>
          <p:cNvSpPr/>
          <p:nvPr/>
        </p:nvSpPr>
        <p:spPr>
          <a:xfrm flipH="1" rot="-5400000">
            <a:off x="8520834" y="2338254"/>
            <a:ext cx="542400" cy="3303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9" name="Google Shape;149;p11"/>
          <p:cNvSpPr/>
          <p:nvPr/>
        </p:nvSpPr>
        <p:spPr>
          <a:xfrm flipH="1" rot="5400000">
            <a:off x="-280517" y="2947924"/>
            <a:ext cx="1435800" cy="8745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0" name="Google Shape;150;p11"/>
          <p:cNvSpPr/>
          <p:nvPr/>
        </p:nvSpPr>
        <p:spPr>
          <a:xfrm rot="5400000">
            <a:off x="-191502" y="2612001"/>
            <a:ext cx="979200" cy="5961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1" name="Google Shape;151;p11"/>
          <p:cNvSpPr/>
          <p:nvPr/>
        </p:nvSpPr>
        <p:spPr>
          <a:xfrm flipH="1" rot="-5400000">
            <a:off x="-209848" y="4278591"/>
            <a:ext cx="1074900" cy="655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2" name="Google Shape;152;p11"/>
          <p:cNvSpPr/>
          <p:nvPr/>
        </p:nvSpPr>
        <p:spPr>
          <a:xfrm rot="-5400000">
            <a:off x="-145501" y="2377842"/>
            <a:ext cx="7443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3" name="Google Shape;153;p11"/>
          <p:cNvSpPr/>
          <p:nvPr/>
        </p:nvSpPr>
        <p:spPr>
          <a:xfrm flipH="1" rot="-5400000">
            <a:off x="276152" y="3815879"/>
            <a:ext cx="7437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4" name="Google Shape;154;p1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orange gradient">
  <p:cSld name="BLANK_2_1_1">
    <p:bg>
      <p:bgPr>
        <a:gradFill>
          <a:gsLst>
            <a:gs pos="0">
              <a:srgbClr val="FF0066"/>
            </a:gs>
            <a:gs pos="100000">
              <a:srgbClr val="FF9900"/>
            </a:gs>
          </a:gsLst>
          <a:lin ang="5400700" scaled="0"/>
        </a:gradFill>
      </p:bgPr>
    </p:bg>
    <p:spTree>
      <p:nvGrpSpPr>
        <p:cNvPr id="155" name="Shape 155"/>
        <p:cNvGrpSpPr/>
        <p:nvPr/>
      </p:nvGrpSpPr>
      <p:grpSpPr>
        <a:xfrm>
          <a:off x="0" y="0"/>
          <a:ext cx="0" cy="0"/>
          <a:chOff x="0" y="0"/>
          <a:chExt cx="0" cy="0"/>
        </a:xfrm>
      </p:grpSpPr>
      <p:sp>
        <p:nvSpPr>
          <p:cNvPr id="156" name="Google Shape;156;p12"/>
          <p:cNvSpPr/>
          <p:nvPr/>
        </p:nvSpPr>
        <p:spPr>
          <a:xfrm flipH="1" rot="5400000">
            <a:off x="7987926" y="280753"/>
            <a:ext cx="1436700" cy="8754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7" name="Google Shape;157;p12"/>
          <p:cNvSpPr/>
          <p:nvPr/>
        </p:nvSpPr>
        <p:spPr>
          <a:xfrm flipH="1" rot="5400000">
            <a:off x="7711932" y="1152020"/>
            <a:ext cx="1779900" cy="1084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8" name="Google Shape;158;p12"/>
          <p:cNvSpPr/>
          <p:nvPr/>
        </p:nvSpPr>
        <p:spPr>
          <a:xfrm rot="-5400000">
            <a:off x="8367248" y="1879235"/>
            <a:ext cx="965400" cy="588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9" name="Google Shape;159;p12"/>
          <p:cNvSpPr/>
          <p:nvPr/>
        </p:nvSpPr>
        <p:spPr>
          <a:xfrm rot="-5400000">
            <a:off x="7784863" y="375260"/>
            <a:ext cx="768000" cy="4680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0" name="Google Shape;160;p12"/>
          <p:cNvSpPr/>
          <p:nvPr/>
        </p:nvSpPr>
        <p:spPr>
          <a:xfrm flipH="1" rot="-5400000">
            <a:off x="8520834" y="2338254"/>
            <a:ext cx="542400" cy="3303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p12"/>
          <p:cNvSpPr/>
          <p:nvPr/>
        </p:nvSpPr>
        <p:spPr>
          <a:xfrm flipH="1" rot="5400000">
            <a:off x="-280517" y="2947924"/>
            <a:ext cx="1435800" cy="8745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2" name="Google Shape;162;p12"/>
          <p:cNvSpPr/>
          <p:nvPr/>
        </p:nvSpPr>
        <p:spPr>
          <a:xfrm rot="5400000">
            <a:off x="-191502" y="2612001"/>
            <a:ext cx="979200" cy="5961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3" name="Google Shape;163;p12"/>
          <p:cNvSpPr/>
          <p:nvPr/>
        </p:nvSpPr>
        <p:spPr>
          <a:xfrm flipH="1" rot="-5400000">
            <a:off x="-209848" y="4278591"/>
            <a:ext cx="1074900" cy="655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4" name="Google Shape;164;p12"/>
          <p:cNvSpPr/>
          <p:nvPr/>
        </p:nvSpPr>
        <p:spPr>
          <a:xfrm rot="-5400000">
            <a:off x="-145501" y="2377842"/>
            <a:ext cx="7443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5" name="Google Shape;165;p12"/>
          <p:cNvSpPr/>
          <p:nvPr/>
        </p:nvSpPr>
        <p:spPr>
          <a:xfrm flipH="1" rot="-5400000">
            <a:off x="276152" y="3815879"/>
            <a:ext cx="7437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6" name="Google Shape;166;p12"/>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gradient">
  <p:cSld name="BLANK_2">
    <p:bg>
      <p:bgPr>
        <a:gradFill>
          <a:gsLst>
            <a:gs pos="0">
              <a:srgbClr val="33CCCC"/>
            </a:gs>
            <a:gs pos="100000">
              <a:srgbClr val="66FF33"/>
            </a:gs>
          </a:gsLst>
          <a:lin ang="5400700" scaled="0"/>
        </a:gradFill>
      </p:bgPr>
    </p:bg>
    <p:spTree>
      <p:nvGrpSpPr>
        <p:cNvPr id="167" name="Shape 167"/>
        <p:cNvGrpSpPr/>
        <p:nvPr/>
      </p:nvGrpSpPr>
      <p:grpSpPr>
        <a:xfrm>
          <a:off x="0" y="0"/>
          <a:ext cx="0" cy="0"/>
          <a:chOff x="0" y="0"/>
          <a:chExt cx="0" cy="0"/>
        </a:xfrm>
      </p:grpSpPr>
      <p:sp>
        <p:nvSpPr>
          <p:cNvPr id="168" name="Google Shape;168;p13"/>
          <p:cNvSpPr/>
          <p:nvPr/>
        </p:nvSpPr>
        <p:spPr>
          <a:xfrm flipH="1" rot="5400000">
            <a:off x="7987926" y="280752"/>
            <a:ext cx="1436700" cy="8754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9" name="Google Shape;169;p13"/>
          <p:cNvSpPr/>
          <p:nvPr/>
        </p:nvSpPr>
        <p:spPr>
          <a:xfrm flipH="1" rot="5400000">
            <a:off x="7711931" y="1152021"/>
            <a:ext cx="1779900" cy="1084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0" name="Google Shape;170;p13"/>
          <p:cNvSpPr/>
          <p:nvPr/>
        </p:nvSpPr>
        <p:spPr>
          <a:xfrm rot="-5400000">
            <a:off x="8367249" y="1879235"/>
            <a:ext cx="965400" cy="588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1" name="Google Shape;171;p13"/>
          <p:cNvSpPr/>
          <p:nvPr/>
        </p:nvSpPr>
        <p:spPr>
          <a:xfrm rot="-5400000">
            <a:off x="7784862" y="375260"/>
            <a:ext cx="768000" cy="4680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2" name="Google Shape;172;p13"/>
          <p:cNvSpPr/>
          <p:nvPr/>
        </p:nvSpPr>
        <p:spPr>
          <a:xfrm flipH="1" rot="-5400000">
            <a:off x="8520834" y="2338254"/>
            <a:ext cx="542400" cy="3303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3" name="Google Shape;173;p13"/>
          <p:cNvSpPr/>
          <p:nvPr/>
        </p:nvSpPr>
        <p:spPr>
          <a:xfrm flipH="1" rot="5400000">
            <a:off x="-280517" y="2947924"/>
            <a:ext cx="1435800" cy="8745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4" name="Google Shape;174;p13"/>
          <p:cNvSpPr/>
          <p:nvPr/>
        </p:nvSpPr>
        <p:spPr>
          <a:xfrm rot="5400000">
            <a:off x="-191502" y="2612001"/>
            <a:ext cx="979200" cy="5961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5" name="Google Shape;175;p13"/>
          <p:cNvSpPr/>
          <p:nvPr/>
        </p:nvSpPr>
        <p:spPr>
          <a:xfrm flipH="1" rot="-5400000">
            <a:off x="-209848" y="4278591"/>
            <a:ext cx="1074900" cy="655200"/>
          </a:xfrm>
          <a:prstGeom prst="parallelogram">
            <a:avLst>
              <a:gd fmla="val 81897" name="adj"/>
            </a:avLst>
          </a:prstGeom>
          <a:solidFill>
            <a:srgbClr val="FFFFFF">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6" name="Google Shape;176;p13"/>
          <p:cNvSpPr/>
          <p:nvPr/>
        </p:nvSpPr>
        <p:spPr>
          <a:xfrm rot="-5400000">
            <a:off x="-145500" y="2377843"/>
            <a:ext cx="7443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7" name="Google Shape;177;p13"/>
          <p:cNvSpPr/>
          <p:nvPr/>
        </p:nvSpPr>
        <p:spPr>
          <a:xfrm flipH="1" rot="-5400000">
            <a:off x="276152" y="3815879"/>
            <a:ext cx="743700" cy="4533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8" name="Google Shape;178;p13"/>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ig">
  <p:cSld name="BLANK_1">
    <p:spTree>
      <p:nvGrpSpPr>
        <p:cNvPr id="179"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2" name="Google Shape;182;p1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5" name="Google Shape;185;p14"/>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86" name="Google Shape;186;p14"/>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8" name="Google Shape;188;p14"/>
          <p:cNvSpPr/>
          <p:nvPr/>
        </p:nvSpPr>
        <p:spPr>
          <a:xfrm flipH="1" rot="-5400000">
            <a:off x="-358955" y="3663589"/>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 name="Google Shape;190;p14"/>
          <p:cNvSpPr/>
          <p:nvPr/>
        </p:nvSpPr>
        <p:spPr>
          <a:xfrm flipH="1" rot="-5400000">
            <a:off x="472234" y="3024661"/>
            <a:ext cx="1272000" cy="7752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1" name="Google Shape;191;p14"/>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92" name="Shape 192"/>
        <p:cNvGrpSpPr/>
        <p:nvPr/>
      </p:nvGrpSpPr>
      <p:grpSpPr>
        <a:xfrm>
          <a:off x="0" y="0"/>
          <a:ext cx="0" cy="0"/>
          <a:chOff x="0" y="0"/>
          <a:chExt cx="0" cy="0"/>
        </a:xfrm>
      </p:grpSpPr>
      <p:sp>
        <p:nvSpPr>
          <p:cNvPr id="193" name="Google Shape;193;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4" name="Google Shape;194;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5" name="Google Shape;19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1" name="Shape 21"/>
        <p:cNvGrpSpPr/>
        <p:nvPr/>
      </p:nvGrpSpPr>
      <p:grpSpPr>
        <a:xfrm>
          <a:off x="0" y="0"/>
          <a:ext cx="0" cy="0"/>
          <a:chOff x="0" y="0"/>
          <a:chExt cx="0" cy="0"/>
        </a:xfrm>
      </p:grpSpPr>
      <p:sp>
        <p:nvSpPr>
          <p:cNvPr id="22" name="Google Shape;22;p3"/>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3"/>
          <p:cNvSpPr txBox="1"/>
          <p:nvPr>
            <p:ph idx="1" type="body"/>
          </p:nvPr>
        </p:nvSpPr>
        <p:spPr>
          <a:xfrm>
            <a:off x="1067100" y="1706950"/>
            <a:ext cx="2977800" cy="3218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4" name="Google Shape;24;p3"/>
          <p:cNvSpPr txBox="1"/>
          <p:nvPr>
            <p:ph idx="2" type="body"/>
          </p:nvPr>
        </p:nvSpPr>
        <p:spPr>
          <a:xfrm>
            <a:off x="4224149" y="1706950"/>
            <a:ext cx="2977800" cy="3218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grpSp>
        <p:nvGrpSpPr>
          <p:cNvPr id="25" name="Google Shape;25;p3"/>
          <p:cNvGrpSpPr/>
          <p:nvPr/>
        </p:nvGrpSpPr>
        <p:grpSpPr>
          <a:xfrm>
            <a:off x="7395202" y="-6"/>
            <a:ext cx="1748884" cy="4013021"/>
            <a:chOff x="7395202" y="-6"/>
            <a:chExt cx="1748884" cy="4013021"/>
          </a:xfrm>
        </p:grpSpPr>
        <p:sp>
          <p:nvSpPr>
            <p:cNvPr id="26" name="Google Shape;26;p3"/>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 name="Google Shape;27;p3"/>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 name="Google Shape;28;p3"/>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 name="Google Shape;29;p3"/>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 name="Google Shape;30;p3"/>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1" name="Google Shape;31;p3"/>
          <p:cNvGrpSpPr/>
          <p:nvPr/>
        </p:nvGrpSpPr>
        <p:grpSpPr>
          <a:xfrm>
            <a:off x="3" y="2738679"/>
            <a:ext cx="722480" cy="2404814"/>
            <a:chOff x="3" y="2750304"/>
            <a:chExt cx="722480" cy="2404814"/>
          </a:xfrm>
        </p:grpSpPr>
        <p:sp>
          <p:nvSpPr>
            <p:cNvPr id="32" name="Google Shape;32;p3"/>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 name="Google Shape;33;p3"/>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 name="Google Shape;34;p3"/>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 name="Google Shape;35;p3"/>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 name="Google Shape;36;p3"/>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37" name="Google Shape;37;p3"/>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ype="blank">
  <p:cSld name="BLANK">
    <p:spTree>
      <p:nvGrpSpPr>
        <p:cNvPr id="38" name="Shape 38"/>
        <p:cNvGrpSpPr/>
        <p:nvPr/>
      </p:nvGrpSpPr>
      <p:grpSpPr>
        <a:xfrm>
          <a:off x="0" y="0"/>
          <a:ext cx="0" cy="0"/>
          <a:chOff x="0" y="0"/>
          <a:chExt cx="0" cy="0"/>
        </a:xfrm>
      </p:grpSpPr>
      <p:grpSp>
        <p:nvGrpSpPr>
          <p:cNvPr id="39" name="Google Shape;39;p4"/>
          <p:cNvGrpSpPr/>
          <p:nvPr/>
        </p:nvGrpSpPr>
        <p:grpSpPr>
          <a:xfrm>
            <a:off x="7934861" y="4"/>
            <a:ext cx="1209179" cy="2774603"/>
            <a:chOff x="7395202" y="-6"/>
            <a:chExt cx="1748884" cy="4013021"/>
          </a:xfrm>
        </p:grpSpPr>
        <p:sp>
          <p:nvSpPr>
            <p:cNvPr id="40" name="Google Shape;40;p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 name="Google Shape;41;p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 name="Google Shape;42;p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 name="Google Shape;43;p4"/>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 name="Google Shape;44;p4"/>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5" name="Google Shape;45;p4"/>
          <p:cNvGrpSpPr/>
          <p:nvPr/>
        </p:nvGrpSpPr>
        <p:grpSpPr>
          <a:xfrm>
            <a:off x="-1" y="2232486"/>
            <a:ext cx="874634" cy="2911268"/>
            <a:chOff x="3" y="2750304"/>
            <a:chExt cx="722480" cy="2404814"/>
          </a:xfrm>
        </p:grpSpPr>
        <p:sp>
          <p:nvSpPr>
            <p:cNvPr id="46" name="Google Shape;46;p4"/>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 name="Google Shape;47;p4"/>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 name="Google Shape;48;p4"/>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 name="Google Shape;49;p4"/>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 name="Google Shape;50;p4"/>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1" name="Google Shape;51;p4"/>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2" name="Shape 52"/>
        <p:cNvGrpSpPr/>
        <p:nvPr/>
      </p:nvGrpSpPr>
      <p:grpSpPr>
        <a:xfrm>
          <a:off x="0" y="0"/>
          <a:ext cx="0" cy="0"/>
          <a:chOff x="0" y="0"/>
          <a:chExt cx="0" cy="0"/>
        </a:xfrm>
      </p:grpSpPr>
      <p:sp>
        <p:nvSpPr>
          <p:cNvPr id="53" name="Google Shape;53;p5"/>
          <p:cNvSpPr txBox="1"/>
          <p:nvPr>
            <p:ph type="ctrTitle"/>
          </p:nvPr>
        </p:nvSpPr>
        <p:spPr>
          <a:xfrm>
            <a:off x="2647900" y="1659550"/>
            <a:ext cx="38481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54" name="Google Shape;54;p5"/>
          <p:cNvSpPr txBox="1"/>
          <p:nvPr>
            <p:ph idx="1" type="subTitle"/>
          </p:nvPr>
        </p:nvSpPr>
        <p:spPr>
          <a:xfrm>
            <a:off x="2647975" y="2763850"/>
            <a:ext cx="38481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33CCFF"/>
              </a:buClr>
              <a:buSzPts val="1800"/>
              <a:buNone/>
              <a:defRPr sz="1800">
                <a:solidFill>
                  <a:srgbClr val="33CCFF"/>
                </a:solidFill>
              </a:defRPr>
            </a:lvl1pPr>
            <a:lvl2pPr lvl="1" algn="ctr">
              <a:lnSpc>
                <a:spcPct val="100000"/>
              </a:lnSpc>
              <a:spcBef>
                <a:spcPts val="0"/>
              </a:spcBef>
              <a:spcAft>
                <a:spcPts val="0"/>
              </a:spcAft>
              <a:buClr>
                <a:srgbClr val="33CCFF"/>
              </a:buClr>
              <a:buSzPts val="1800"/>
              <a:buNone/>
              <a:defRPr sz="1800">
                <a:solidFill>
                  <a:srgbClr val="33CCFF"/>
                </a:solidFill>
              </a:defRPr>
            </a:lvl2pPr>
            <a:lvl3pPr lvl="2" algn="ctr">
              <a:lnSpc>
                <a:spcPct val="100000"/>
              </a:lnSpc>
              <a:spcBef>
                <a:spcPts val="0"/>
              </a:spcBef>
              <a:spcAft>
                <a:spcPts val="0"/>
              </a:spcAft>
              <a:buClr>
                <a:srgbClr val="33CCFF"/>
              </a:buClr>
              <a:buSzPts val="1800"/>
              <a:buNone/>
              <a:defRPr sz="1800">
                <a:solidFill>
                  <a:srgbClr val="33CCFF"/>
                </a:solidFill>
              </a:defRPr>
            </a:lvl3pPr>
            <a:lvl4pPr lvl="3" algn="ctr">
              <a:lnSpc>
                <a:spcPct val="100000"/>
              </a:lnSpc>
              <a:spcBef>
                <a:spcPts val="0"/>
              </a:spcBef>
              <a:spcAft>
                <a:spcPts val="0"/>
              </a:spcAft>
              <a:buClr>
                <a:srgbClr val="33CCFF"/>
              </a:buClr>
              <a:buSzPts val="1800"/>
              <a:buNone/>
              <a:defRPr sz="1800">
                <a:solidFill>
                  <a:srgbClr val="33CCFF"/>
                </a:solidFill>
              </a:defRPr>
            </a:lvl4pPr>
            <a:lvl5pPr lvl="4" algn="ctr">
              <a:lnSpc>
                <a:spcPct val="100000"/>
              </a:lnSpc>
              <a:spcBef>
                <a:spcPts val="0"/>
              </a:spcBef>
              <a:spcAft>
                <a:spcPts val="0"/>
              </a:spcAft>
              <a:buClr>
                <a:srgbClr val="33CCFF"/>
              </a:buClr>
              <a:buSzPts val="1800"/>
              <a:buNone/>
              <a:defRPr sz="1800">
                <a:solidFill>
                  <a:srgbClr val="33CCFF"/>
                </a:solidFill>
              </a:defRPr>
            </a:lvl5pPr>
            <a:lvl6pPr lvl="5" algn="ctr">
              <a:lnSpc>
                <a:spcPct val="100000"/>
              </a:lnSpc>
              <a:spcBef>
                <a:spcPts val="0"/>
              </a:spcBef>
              <a:spcAft>
                <a:spcPts val="0"/>
              </a:spcAft>
              <a:buClr>
                <a:srgbClr val="33CCFF"/>
              </a:buClr>
              <a:buSzPts val="1800"/>
              <a:buNone/>
              <a:defRPr sz="1800">
                <a:solidFill>
                  <a:srgbClr val="33CCFF"/>
                </a:solidFill>
              </a:defRPr>
            </a:lvl6pPr>
            <a:lvl7pPr lvl="6" algn="ctr">
              <a:lnSpc>
                <a:spcPct val="100000"/>
              </a:lnSpc>
              <a:spcBef>
                <a:spcPts val="0"/>
              </a:spcBef>
              <a:spcAft>
                <a:spcPts val="0"/>
              </a:spcAft>
              <a:buClr>
                <a:srgbClr val="33CCFF"/>
              </a:buClr>
              <a:buSzPts val="1800"/>
              <a:buNone/>
              <a:defRPr sz="1800">
                <a:solidFill>
                  <a:srgbClr val="33CCFF"/>
                </a:solidFill>
              </a:defRPr>
            </a:lvl7pPr>
            <a:lvl8pPr lvl="7" algn="ctr">
              <a:lnSpc>
                <a:spcPct val="100000"/>
              </a:lnSpc>
              <a:spcBef>
                <a:spcPts val="0"/>
              </a:spcBef>
              <a:spcAft>
                <a:spcPts val="0"/>
              </a:spcAft>
              <a:buClr>
                <a:srgbClr val="33CCFF"/>
              </a:buClr>
              <a:buSzPts val="1800"/>
              <a:buNone/>
              <a:defRPr sz="1800">
                <a:solidFill>
                  <a:srgbClr val="33CCFF"/>
                </a:solidFill>
              </a:defRPr>
            </a:lvl8pPr>
            <a:lvl9pPr lvl="8" algn="ctr">
              <a:lnSpc>
                <a:spcPct val="100000"/>
              </a:lnSpc>
              <a:spcBef>
                <a:spcPts val="0"/>
              </a:spcBef>
              <a:spcAft>
                <a:spcPts val="0"/>
              </a:spcAft>
              <a:buClr>
                <a:srgbClr val="33CCFF"/>
              </a:buClr>
              <a:buSzPts val="1800"/>
              <a:buNone/>
              <a:defRPr sz="1800">
                <a:solidFill>
                  <a:srgbClr val="33CCFF"/>
                </a:solidFill>
              </a:defRPr>
            </a:lvl9pPr>
          </a:lstStyle>
          <a:p/>
        </p:txBody>
      </p:sp>
      <p:sp>
        <p:nvSpPr>
          <p:cNvPr id="55" name="Google Shape;55;p5"/>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 name="Google Shape;56;p5"/>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 name="Google Shape;57;p5"/>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 name="Google Shape;58;p5"/>
          <p:cNvSpPr/>
          <p:nvPr/>
        </p:nvSpPr>
        <p:spPr>
          <a:xfrm flipH="1" rot="-5400000">
            <a:off x="563748" y="2068298"/>
            <a:ext cx="1518900" cy="9255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 name="Google Shape;59;p5"/>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 name="Google Shape;60;p5"/>
          <p:cNvSpPr/>
          <p:nvPr/>
        </p:nvSpPr>
        <p:spPr>
          <a:xfrm rot="-5400000">
            <a:off x="-192598" y="1950593"/>
            <a:ext cx="985800" cy="6006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 name="Google Shape;61;p5"/>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 name="Google Shape;62;p5"/>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 name="Google Shape;63;p5"/>
          <p:cNvSpPr/>
          <p:nvPr/>
        </p:nvSpPr>
        <p:spPr>
          <a:xfrm flipH="1" rot="-5400000">
            <a:off x="7315902" y="2802275"/>
            <a:ext cx="1027800" cy="6261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 name="Google Shape;64;p5"/>
          <p:cNvSpPr/>
          <p:nvPr/>
        </p:nvSpPr>
        <p:spPr>
          <a:xfrm flipH="1" rot="-5400000">
            <a:off x="6337825" y="578875"/>
            <a:ext cx="1520100" cy="9261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5" name="Shape 65"/>
        <p:cNvGrpSpPr/>
        <p:nvPr/>
      </p:nvGrpSpPr>
      <p:grpSpPr>
        <a:xfrm>
          <a:off x="0" y="0"/>
          <a:ext cx="0" cy="0"/>
          <a:chOff x="0" y="0"/>
          <a:chExt cx="0" cy="0"/>
        </a:xfrm>
      </p:grpSpPr>
      <p:sp>
        <p:nvSpPr>
          <p:cNvPr id="66" name="Google Shape;66;p6"/>
          <p:cNvSpPr txBox="1"/>
          <p:nvPr>
            <p:ph idx="1" type="body"/>
          </p:nvPr>
        </p:nvSpPr>
        <p:spPr>
          <a:xfrm>
            <a:off x="2225675" y="2161800"/>
            <a:ext cx="4692600" cy="819900"/>
          </a:xfrm>
          <a:prstGeom prst="rect">
            <a:avLst/>
          </a:prstGeom>
          <a:noFill/>
          <a:ln>
            <a:noFill/>
          </a:ln>
        </p:spPr>
        <p:txBody>
          <a:bodyPr anchorCtr="0" anchor="ctr" bIns="91425" lIns="91425" spcFirstLastPara="1" rIns="91425" wrap="square" tIns="91425">
            <a:noAutofit/>
          </a:bodyPr>
          <a:lstStyle>
            <a:lvl1pPr indent="-381000" lvl="0" marL="457200" algn="ctr">
              <a:lnSpc>
                <a:spcPct val="100000"/>
              </a:lnSpc>
              <a:spcBef>
                <a:spcPts val="600"/>
              </a:spcBef>
              <a:spcAft>
                <a:spcPts val="0"/>
              </a:spcAft>
              <a:buSzPts val="2400"/>
              <a:buChar char="›"/>
              <a:defRPr b="1" i="1"/>
            </a:lvl1pPr>
            <a:lvl2pPr indent="-381000" lvl="1" marL="914400" algn="ctr">
              <a:lnSpc>
                <a:spcPct val="100000"/>
              </a:lnSpc>
              <a:spcBef>
                <a:spcPts val="0"/>
              </a:spcBef>
              <a:spcAft>
                <a:spcPts val="0"/>
              </a:spcAft>
              <a:buSzPts val="2400"/>
              <a:buChar char="›"/>
              <a:defRPr b="1" i="1"/>
            </a:lvl2pPr>
            <a:lvl3pPr indent="-381000" lvl="2" marL="1371600" algn="ctr">
              <a:lnSpc>
                <a:spcPct val="100000"/>
              </a:lnSpc>
              <a:spcBef>
                <a:spcPts val="0"/>
              </a:spcBef>
              <a:spcAft>
                <a:spcPts val="0"/>
              </a:spcAft>
              <a:buSzPts val="2400"/>
              <a:buChar char="›"/>
              <a:defRPr b="1" i="1"/>
            </a:lvl3pPr>
            <a:lvl4pPr indent="-381000" lvl="3" marL="1828800" algn="ctr">
              <a:lnSpc>
                <a:spcPct val="100000"/>
              </a:lnSpc>
              <a:spcBef>
                <a:spcPts val="0"/>
              </a:spcBef>
              <a:spcAft>
                <a:spcPts val="0"/>
              </a:spcAft>
              <a:buSzPts val="2400"/>
              <a:buChar char="›"/>
              <a:defRPr b="1" i="1"/>
            </a:lvl4pPr>
            <a:lvl5pPr indent="-381000" lvl="4" marL="2286000" algn="ctr">
              <a:lnSpc>
                <a:spcPct val="100000"/>
              </a:lnSpc>
              <a:spcBef>
                <a:spcPts val="0"/>
              </a:spcBef>
              <a:spcAft>
                <a:spcPts val="0"/>
              </a:spcAft>
              <a:buSzPts val="2400"/>
              <a:buChar char="›"/>
              <a:defRPr b="1" i="1"/>
            </a:lvl5pPr>
            <a:lvl6pPr indent="-381000" lvl="5" marL="2743200" algn="ctr">
              <a:lnSpc>
                <a:spcPct val="100000"/>
              </a:lnSpc>
              <a:spcBef>
                <a:spcPts val="0"/>
              </a:spcBef>
              <a:spcAft>
                <a:spcPts val="0"/>
              </a:spcAft>
              <a:buSzPts val="2400"/>
              <a:buChar char="›"/>
              <a:defRPr b="1" i="1"/>
            </a:lvl6pPr>
            <a:lvl7pPr indent="-381000" lvl="6" marL="3200400" algn="ctr">
              <a:lnSpc>
                <a:spcPct val="100000"/>
              </a:lnSpc>
              <a:spcBef>
                <a:spcPts val="0"/>
              </a:spcBef>
              <a:spcAft>
                <a:spcPts val="0"/>
              </a:spcAft>
              <a:buSzPts val="2400"/>
              <a:buChar char="›"/>
              <a:defRPr b="1" i="1"/>
            </a:lvl7pPr>
            <a:lvl8pPr indent="-381000" lvl="7" marL="3657600" algn="ctr">
              <a:lnSpc>
                <a:spcPct val="100000"/>
              </a:lnSpc>
              <a:spcBef>
                <a:spcPts val="0"/>
              </a:spcBef>
              <a:spcAft>
                <a:spcPts val="0"/>
              </a:spcAft>
              <a:buSzPts val="2400"/>
              <a:buChar char="›"/>
              <a:defRPr b="1" i="1"/>
            </a:lvl8pPr>
            <a:lvl9pPr indent="-381000" lvl="8" marL="4114800" algn="ctr">
              <a:lnSpc>
                <a:spcPct val="100000"/>
              </a:lnSpc>
              <a:spcBef>
                <a:spcPts val="0"/>
              </a:spcBef>
              <a:spcAft>
                <a:spcPts val="0"/>
              </a:spcAft>
              <a:buSzPts val="2400"/>
              <a:buChar char="»"/>
              <a:defRPr b="1" i="1"/>
            </a:lvl9pPr>
          </a:lstStyle>
          <a:p/>
        </p:txBody>
      </p:sp>
      <p:grpSp>
        <p:nvGrpSpPr>
          <p:cNvPr id="67" name="Google Shape;67;p6"/>
          <p:cNvGrpSpPr/>
          <p:nvPr/>
        </p:nvGrpSpPr>
        <p:grpSpPr>
          <a:xfrm>
            <a:off x="7395202" y="-6"/>
            <a:ext cx="1748884" cy="4013021"/>
            <a:chOff x="7395202" y="-6"/>
            <a:chExt cx="1748884" cy="4013021"/>
          </a:xfrm>
        </p:grpSpPr>
        <p:sp>
          <p:nvSpPr>
            <p:cNvPr id="68" name="Google Shape;68;p6"/>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 name="Google Shape;69;p6"/>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 name="Google Shape;70;p6"/>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 name="Google Shape;71;p6"/>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 name="Google Shape;72;p6"/>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73" name="Google Shape;73;p6"/>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 name="Google Shape;74;p6"/>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 name="Google Shape;75;p6"/>
          <p:cNvSpPr/>
          <p:nvPr/>
        </p:nvSpPr>
        <p:spPr>
          <a:xfrm flipH="1" rot="-5400000">
            <a:off x="-358955" y="3663589"/>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 name="Google Shape;76;p6"/>
          <p:cNvSpPr/>
          <p:nvPr/>
        </p:nvSpPr>
        <p:spPr>
          <a:xfrm rot="-5400000">
            <a:off x="-199052" y="1206482"/>
            <a:ext cx="1018800" cy="6207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 name="Google Shape;77;p6"/>
          <p:cNvSpPr/>
          <p:nvPr/>
        </p:nvSpPr>
        <p:spPr>
          <a:xfrm flipH="1" rot="-5400000">
            <a:off x="472234" y="3024661"/>
            <a:ext cx="1272000" cy="7752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8" name="Google Shape;78;p6"/>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9" name="Shape 79"/>
        <p:cNvGrpSpPr/>
        <p:nvPr/>
      </p:nvGrpSpPr>
      <p:grpSpPr>
        <a:xfrm>
          <a:off x="0" y="0"/>
          <a:ext cx="0" cy="0"/>
          <a:chOff x="0" y="0"/>
          <a:chExt cx="0" cy="0"/>
        </a:xfrm>
      </p:grpSpPr>
      <p:sp>
        <p:nvSpPr>
          <p:cNvPr id="80" name="Google Shape;80;p7"/>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 name="Google Shape;81;p7"/>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grpSp>
        <p:nvGrpSpPr>
          <p:cNvPr id="82" name="Google Shape;82;p7"/>
          <p:cNvGrpSpPr/>
          <p:nvPr/>
        </p:nvGrpSpPr>
        <p:grpSpPr>
          <a:xfrm>
            <a:off x="7395202" y="-6"/>
            <a:ext cx="1748884" cy="4013021"/>
            <a:chOff x="7395202" y="-6"/>
            <a:chExt cx="1748884" cy="4013021"/>
          </a:xfrm>
        </p:grpSpPr>
        <p:sp>
          <p:nvSpPr>
            <p:cNvPr id="83" name="Google Shape;83;p7"/>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 name="Google Shape;84;p7"/>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 name="Google Shape;85;p7"/>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 name="Google Shape;86;p7"/>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 name="Google Shape;87;p7"/>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8" name="Google Shape;88;p7"/>
          <p:cNvGrpSpPr/>
          <p:nvPr/>
        </p:nvGrpSpPr>
        <p:grpSpPr>
          <a:xfrm>
            <a:off x="3" y="2738679"/>
            <a:ext cx="722480" cy="2404814"/>
            <a:chOff x="3" y="2750304"/>
            <a:chExt cx="722480" cy="2404814"/>
          </a:xfrm>
        </p:grpSpPr>
        <p:sp>
          <p:nvSpPr>
            <p:cNvPr id="89" name="Google Shape;89;p7"/>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0" name="Google Shape;90;p7"/>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 name="Google Shape;91;p7"/>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 name="Google Shape;92;p7"/>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3" name="Google Shape;93;p7"/>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94" name="Google Shape;94;p7"/>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5" name="Shape 95"/>
        <p:cNvGrpSpPr/>
        <p:nvPr/>
      </p:nvGrpSpPr>
      <p:grpSpPr>
        <a:xfrm>
          <a:off x="0" y="0"/>
          <a:ext cx="0" cy="0"/>
          <a:chOff x="0" y="0"/>
          <a:chExt cx="0" cy="0"/>
        </a:xfrm>
      </p:grpSpPr>
      <p:sp>
        <p:nvSpPr>
          <p:cNvPr id="96" name="Google Shape;96;p8"/>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7" name="Google Shape;97;p8"/>
          <p:cNvSpPr txBox="1"/>
          <p:nvPr>
            <p:ph idx="1" type="body"/>
          </p:nvPr>
        </p:nvSpPr>
        <p:spPr>
          <a:xfrm>
            <a:off x="1067100"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98" name="Google Shape;98;p8"/>
          <p:cNvSpPr txBox="1"/>
          <p:nvPr>
            <p:ph idx="2" type="body"/>
          </p:nvPr>
        </p:nvSpPr>
        <p:spPr>
          <a:xfrm>
            <a:off x="3194801"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99" name="Google Shape;99;p8"/>
          <p:cNvSpPr txBox="1"/>
          <p:nvPr>
            <p:ph idx="3" type="body"/>
          </p:nvPr>
        </p:nvSpPr>
        <p:spPr>
          <a:xfrm>
            <a:off x="5322501"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grpSp>
        <p:nvGrpSpPr>
          <p:cNvPr id="100" name="Google Shape;100;p8"/>
          <p:cNvGrpSpPr/>
          <p:nvPr/>
        </p:nvGrpSpPr>
        <p:grpSpPr>
          <a:xfrm>
            <a:off x="7395202" y="-6"/>
            <a:ext cx="1748884" cy="4013021"/>
            <a:chOff x="7395202" y="-6"/>
            <a:chExt cx="1748884" cy="4013021"/>
          </a:xfrm>
        </p:grpSpPr>
        <p:sp>
          <p:nvSpPr>
            <p:cNvPr id="101" name="Google Shape;101;p8"/>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 name="Google Shape;102;p8"/>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3" name="Google Shape;103;p8"/>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 name="Google Shape;104;p8"/>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 name="Google Shape;105;p8"/>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6" name="Google Shape;106;p8"/>
          <p:cNvGrpSpPr/>
          <p:nvPr/>
        </p:nvGrpSpPr>
        <p:grpSpPr>
          <a:xfrm>
            <a:off x="3" y="2738679"/>
            <a:ext cx="722480" cy="2404814"/>
            <a:chOff x="3" y="2750304"/>
            <a:chExt cx="722480" cy="2404814"/>
          </a:xfrm>
        </p:grpSpPr>
        <p:sp>
          <p:nvSpPr>
            <p:cNvPr id="107" name="Google Shape;107;p8"/>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8" name="Google Shape;108;p8"/>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9" name="Google Shape;109;p8"/>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 name="Google Shape;110;p8"/>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1" name="Google Shape;111;p8"/>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12" name="Google Shape;112;p8"/>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9"/>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15" name="Google Shape;115;p9"/>
          <p:cNvGrpSpPr/>
          <p:nvPr/>
        </p:nvGrpSpPr>
        <p:grpSpPr>
          <a:xfrm>
            <a:off x="7395202" y="-6"/>
            <a:ext cx="1748884" cy="4013021"/>
            <a:chOff x="7395202" y="-6"/>
            <a:chExt cx="1748884" cy="4013021"/>
          </a:xfrm>
        </p:grpSpPr>
        <p:sp>
          <p:nvSpPr>
            <p:cNvPr id="116" name="Google Shape;116;p9"/>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 name="Google Shape;117;p9"/>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 name="Google Shape;118;p9"/>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 name="Google Shape;119;p9"/>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0" name="Google Shape;120;p9"/>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1" name="Google Shape;121;p9"/>
          <p:cNvGrpSpPr/>
          <p:nvPr/>
        </p:nvGrpSpPr>
        <p:grpSpPr>
          <a:xfrm>
            <a:off x="3" y="2738679"/>
            <a:ext cx="722480" cy="2404814"/>
            <a:chOff x="3" y="2750304"/>
            <a:chExt cx="722480" cy="2404814"/>
          </a:xfrm>
        </p:grpSpPr>
        <p:sp>
          <p:nvSpPr>
            <p:cNvPr id="122" name="Google Shape;122;p9"/>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3" name="Google Shape;123;p9"/>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 name="Google Shape;124;p9"/>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 name="Google Shape;125;p9"/>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 name="Google Shape;126;p9"/>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27" name="Google Shape;127;p9"/>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10"/>
          <p:cNvSpPr txBox="1"/>
          <p:nvPr>
            <p:ph idx="1" type="body"/>
          </p:nvPr>
        </p:nvSpPr>
        <p:spPr>
          <a:xfrm>
            <a:off x="1236500" y="4406300"/>
            <a:ext cx="66711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800"/>
              <a:buNone/>
              <a:defRPr b="1" sz="1800"/>
            </a:lvl1pPr>
          </a:lstStyle>
          <a:p/>
        </p:txBody>
      </p:sp>
      <p:grpSp>
        <p:nvGrpSpPr>
          <p:cNvPr id="130" name="Google Shape;130;p10"/>
          <p:cNvGrpSpPr/>
          <p:nvPr/>
        </p:nvGrpSpPr>
        <p:grpSpPr>
          <a:xfrm>
            <a:off x="7395202" y="-6"/>
            <a:ext cx="1748884" cy="4013021"/>
            <a:chOff x="7395202" y="-6"/>
            <a:chExt cx="1748884" cy="4013021"/>
          </a:xfrm>
        </p:grpSpPr>
        <p:sp>
          <p:nvSpPr>
            <p:cNvPr id="131" name="Google Shape;131;p10"/>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 name="Google Shape;132;p10"/>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 name="Google Shape;135;p10"/>
            <p:cNvSpPr/>
            <p:nvPr/>
          </p:nvSpPr>
          <p:spPr>
            <a:xfrm flipH="1" rot="-5400000">
              <a:off x="8242801" y="3381815"/>
              <a:ext cx="784500" cy="4779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6" name="Google Shape;136;p10"/>
          <p:cNvGrpSpPr/>
          <p:nvPr/>
        </p:nvGrpSpPr>
        <p:grpSpPr>
          <a:xfrm>
            <a:off x="3" y="2738679"/>
            <a:ext cx="722480" cy="2404814"/>
            <a:chOff x="3" y="2750304"/>
            <a:chExt cx="722480" cy="2404814"/>
          </a:xfrm>
        </p:grpSpPr>
        <p:sp>
          <p:nvSpPr>
            <p:cNvPr id="137" name="Google Shape;137;p10"/>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9" name="Google Shape;139;p10"/>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fmla="val 81897" name="adj"/>
              </a:avLst>
            </a:prstGeom>
            <a:solidFill>
              <a:srgbClr val="FFFFFF">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1" name="Google Shape;141;p10"/>
            <p:cNvSpPr/>
            <p:nvPr/>
          </p:nvSpPr>
          <p:spPr>
            <a:xfrm flipH="1" rot="-5400000">
              <a:off x="228056" y="4058304"/>
              <a:ext cx="614400" cy="374400"/>
            </a:xfrm>
            <a:prstGeom prst="parallelogram">
              <a:avLst>
                <a:gd fmla="val 81897" name="adj"/>
              </a:avLst>
            </a:prstGeom>
            <a:solidFill>
              <a:srgbClr val="0066FF">
                <a:alpha val="2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42" name="Google Shape;142;p10"/>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41F3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1pPr>
            <a:lvl2pPr lvl="1"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2pPr>
            <a:lvl3pPr lvl="2"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3pPr>
            <a:lvl4pPr lvl="3"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4pPr>
            <a:lvl5pPr lvl="4"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5pPr>
            <a:lvl6pPr lvl="5"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6pPr>
            <a:lvl7pPr lvl="6"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7pPr>
            <a:lvl8pPr lvl="7"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8pPr>
            <a:lvl9pPr lvl="8"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9pPr>
          </a:lstStyle>
          <a:p/>
        </p:txBody>
      </p:sp>
      <p:sp>
        <p:nvSpPr>
          <p:cNvPr id="7" name="Google Shape;7;p1"/>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1pPr>
            <a:lvl2pPr indent="-381000" lvl="1" marL="9144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2pPr>
            <a:lvl3pPr indent="-381000" lvl="2" marL="13716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3pPr>
            <a:lvl4pPr indent="-381000" lvl="3" marL="18288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4pPr>
            <a:lvl5pPr indent="-381000" lvl="4" marL="22860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5pPr>
            <a:lvl6pPr indent="-381000" lvl="5" marL="27432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6pPr>
            <a:lvl7pPr indent="-381000" lvl="6" marL="32004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7pPr>
            <a:lvl8pPr indent="-381000" lvl="7" marL="36576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8pPr>
            <a:lvl9pPr indent="-381000" lvl="8" marL="41148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9pPr>
          </a:lstStyle>
          <a:p/>
        </p:txBody>
      </p:sp>
      <p:sp>
        <p:nvSpPr>
          <p:cNvPr id="8" name="Google Shape;8;p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play.google.com/store/apps/details?id=com.sensotec.knfbreader&amp;hl=en_SG&amp;gl=U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hackaday.io/project/21294-subtitle-read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create.arduino.cc/projecthub/skyseeker/deaf-blind-communication-with-1sheeld-arduino-bb3362?ref=tag&amp;ref_id=blind&amp;offset=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github.com/tremainetan/ProjectBlindEy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6.png"/><Relationship Id="rId6" Type="http://schemas.openxmlformats.org/officeDocument/2006/relationships/image" Target="../media/image43.png"/><Relationship Id="rId7"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nfb.org//images/nfb/documents/pdf/braille_literacy_report_web.pdf" TargetMode="External"/><Relationship Id="rId4" Type="http://schemas.openxmlformats.org/officeDocument/2006/relationships/hyperlink" Target="https://brailleworks.com/braille-literacy-statistics/" TargetMode="External"/><Relationship Id="rId5" Type="http://schemas.openxmlformats.org/officeDocument/2006/relationships/hyperlink" Target="https://theconversation.com/blind-people-have-increased-opportunities-but-employers-perceptions-are-still-a-barrier-12497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play.google.com/store/apps/details?id=com.sensotec.knfbreader&amp;amp;hl=en_SG&amp;amp;gl=US" TargetMode="External"/><Relationship Id="rId4" Type="http://schemas.openxmlformats.org/officeDocument/2006/relationships/hyperlink" Target="https://hackaday.io/project/21294-subtitle-reader." TargetMode="External"/><Relationship Id="rId5" Type="http://schemas.openxmlformats.org/officeDocument/2006/relationships/hyperlink" Target="https://create.arduino.cc/projecthub/skyseeker/deaf-blind-communication-with-1sheeld-arduino-bb3362?ref=tag&amp;amp;ref_id=blind&amp;amp;offset=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6"/>
          <p:cNvSpPr txBox="1"/>
          <p:nvPr>
            <p:ph type="ctrTitle"/>
          </p:nvPr>
        </p:nvSpPr>
        <p:spPr>
          <a:xfrm>
            <a:off x="2328150" y="911550"/>
            <a:ext cx="4487700" cy="16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BLIND EYE</a:t>
            </a:r>
            <a:endParaRPr/>
          </a:p>
        </p:txBody>
      </p:sp>
      <p:sp>
        <p:nvSpPr>
          <p:cNvPr id="201" name="Google Shape;201;p16"/>
          <p:cNvSpPr txBox="1"/>
          <p:nvPr>
            <p:ph idx="4294967295" type="subTitle"/>
          </p:nvPr>
        </p:nvSpPr>
        <p:spPr>
          <a:xfrm>
            <a:off x="1383300" y="3353550"/>
            <a:ext cx="6377400" cy="132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latin typeface="Avenir"/>
                <a:ea typeface="Avenir"/>
                <a:cs typeface="Avenir"/>
                <a:sym typeface="Avenir"/>
              </a:rPr>
              <a:t>TAN KWANG YIK TREMAINE (Leader) [4P3]</a:t>
            </a:r>
            <a:endParaRPr>
              <a:latin typeface="Avenir"/>
              <a:ea typeface="Avenir"/>
              <a:cs typeface="Avenir"/>
              <a:sym typeface="Avenir"/>
            </a:endParaRPr>
          </a:p>
          <a:p>
            <a:pPr indent="0" lvl="0" marL="0" rtl="0" algn="ctr">
              <a:spcBef>
                <a:spcPts val="600"/>
              </a:spcBef>
              <a:spcAft>
                <a:spcPts val="0"/>
              </a:spcAft>
              <a:buNone/>
            </a:pPr>
            <a:r>
              <a:rPr lang="en">
                <a:latin typeface="Avenir"/>
                <a:ea typeface="Avenir"/>
                <a:cs typeface="Avenir"/>
                <a:sym typeface="Avenir"/>
              </a:rPr>
              <a:t>KHNG ASHLEY [4P3]</a:t>
            </a:r>
            <a:endParaRPr>
              <a:latin typeface="Avenir"/>
              <a:ea typeface="Avenir"/>
              <a:cs typeface="Avenir"/>
              <a:sym typeface="Avenir"/>
            </a:endParaRPr>
          </a:p>
        </p:txBody>
      </p:sp>
      <p:sp>
        <p:nvSpPr>
          <p:cNvPr id="202" name="Google Shape;202;p16"/>
          <p:cNvSpPr txBox="1"/>
          <p:nvPr/>
        </p:nvSpPr>
        <p:spPr>
          <a:xfrm>
            <a:off x="3184950" y="2571750"/>
            <a:ext cx="277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Pacifico"/>
                <a:ea typeface="Pacifico"/>
                <a:cs typeface="Pacifico"/>
                <a:sym typeface="Pacifico"/>
              </a:rPr>
              <a:t>9-17</a:t>
            </a:r>
            <a:endParaRPr sz="3000">
              <a:solidFill>
                <a:srgbClr val="FFFFFF"/>
              </a:solidFill>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5"/>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Object Detection Algorithms</a:t>
            </a:r>
            <a:endParaRPr/>
          </a:p>
        </p:txBody>
      </p:sp>
      <p:sp>
        <p:nvSpPr>
          <p:cNvPr id="258" name="Google Shape;258;p25"/>
          <p:cNvSpPr txBox="1"/>
          <p:nvPr>
            <p:ph idx="1" type="body"/>
          </p:nvPr>
        </p:nvSpPr>
        <p:spPr>
          <a:xfrm>
            <a:off x="2871000" y="1491725"/>
            <a:ext cx="3402000" cy="14070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YOLO - You Only Look Once</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Faster R-CNN</a:t>
            </a:r>
            <a:endParaRPr sz="1800">
              <a:solidFill>
                <a:schemeClr val="lt1"/>
              </a:solidFill>
            </a:endParaRPr>
          </a:p>
          <a:p>
            <a:pPr indent="-342900" lvl="0" marL="457200" rtl="0" algn="l">
              <a:lnSpc>
                <a:spcPct val="107916"/>
              </a:lnSpc>
              <a:spcBef>
                <a:spcPts val="800"/>
              </a:spcBef>
              <a:spcAft>
                <a:spcPts val="800"/>
              </a:spcAft>
              <a:buClr>
                <a:schemeClr val="lt1"/>
              </a:buClr>
              <a:buSzPts val="1800"/>
              <a:buChar char="›"/>
            </a:pPr>
            <a:r>
              <a:rPr lang="en" sz="1800">
                <a:solidFill>
                  <a:schemeClr val="lt1"/>
                </a:solidFill>
              </a:rPr>
              <a:t>SSD - Single Shot Detectors</a:t>
            </a:r>
            <a:endParaRPr sz="1800">
              <a:solidFill>
                <a:schemeClr val="lt1"/>
              </a:solidFill>
            </a:endParaRPr>
          </a:p>
        </p:txBody>
      </p:sp>
      <p:pic>
        <p:nvPicPr>
          <p:cNvPr id="259" name="Google Shape;259;p25"/>
          <p:cNvPicPr preferRelativeResize="0"/>
          <p:nvPr/>
        </p:nvPicPr>
        <p:blipFill>
          <a:blip r:embed="rId3">
            <a:alphaModFix/>
          </a:blip>
          <a:stretch>
            <a:fillRect/>
          </a:stretch>
        </p:blipFill>
        <p:spPr>
          <a:xfrm>
            <a:off x="1169200" y="3275250"/>
            <a:ext cx="1527300" cy="1527300"/>
          </a:xfrm>
          <a:prstGeom prst="rect">
            <a:avLst/>
          </a:prstGeom>
          <a:noFill/>
          <a:ln>
            <a:noFill/>
          </a:ln>
        </p:spPr>
      </p:pic>
      <p:pic>
        <p:nvPicPr>
          <p:cNvPr id="260" name="Google Shape;260;p25"/>
          <p:cNvPicPr preferRelativeResize="0"/>
          <p:nvPr/>
        </p:nvPicPr>
        <p:blipFill>
          <a:blip r:embed="rId4">
            <a:alphaModFix/>
          </a:blip>
          <a:stretch>
            <a:fillRect/>
          </a:stretch>
        </p:blipFill>
        <p:spPr>
          <a:xfrm>
            <a:off x="5770625" y="3179738"/>
            <a:ext cx="1714924" cy="1718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6"/>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Why we chose YOLO?</a:t>
            </a:r>
            <a:endParaRPr/>
          </a:p>
        </p:txBody>
      </p:sp>
      <p:sp>
        <p:nvSpPr>
          <p:cNvPr id="266" name="Google Shape;266;p26"/>
          <p:cNvSpPr txBox="1"/>
          <p:nvPr>
            <p:ph idx="1" type="body"/>
          </p:nvPr>
        </p:nvSpPr>
        <p:spPr>
          <a:xfrm>
            <a:off x="1795200" y="1416897"/>
            <a:ext cx="5553600" cy="23097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YOLO - You Only Look Once</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Designed for speed and real-time use</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Very suitable for this project as </a:t>
            </a:r>
            <a:r>
              <a:rPr lang="en" sz="1800">
                <a:solidFill>
                  <a:schemeClr val="lt1"/>
                </a:solidFill>
              </a:rPr>
              <a:t>speed</a:t>
            </a:r>
            <a:r>
              <a:rPr lang="en" sz="1800">
                <a:solidFill>
                  <a:schemeClr val="lt1"/>
                </a:solidFill>
              </a:rPr>
              <a:t> is a very important consideration factor</a:t>
            </a:r>
            <a:endParaRPr sz="1800">
              <a:solidFill>
                <a:schemeClr val="lt1"/>
              </a:solidFill>
            </a:endParaRPr>
          </a:p>
          <a:p>
            <a:pPr indent="-342900" lvl="1" marL="914400" rtl="0" algn="l">
              <a:lnSpc>
                <a:spcPct val="107916"/>
              </a:lnSpc>
              <a:spcBef>
                <a:spcPts val="800"/>
              </a:spcBef>
              <a:spcAft>
                <a:spcPts val="800"/>
              </a:spcAft>
              <a:buClr>
                <a:schemeClr val="lt1"/>
              </a:buClr>
              <a:buSzPts val="1800"/>
              <a:buChar char="›"/>
            </a:pPr>
            <a:r>
              <a:rPr lang="en" sz="1800">
                <a:solidFill>
                  <a:schemeClr val="lt1"/>
                </a:solidFill>
              </a:rPr>
              <a:t>Also excellent at detecting really small objects</a:t>
            </a:r>
            <a:endParaRPr sz="1800">
              <a:solidFill>
                <a:schemeClr val="lt1"/>
              </a:solidFill>
            </a:endParaRPr>
          </a:p>
        </p:txBody>
      </p:sp>
      <p:pic>
        <p:nvPicPr>
          <p:cNvPr id="267" name="Google Shape;267;p26"/>
          <p:cNvPicPr preferRelativeResize="0"/>
          <p:nvPr/>
        </p:nvPicPr>
        <p:blipFill rotWithShape="1">
          <a:blip r:embed="rId3">
            <a:alphaModFix/>
          </a:blip>
          <a:srcRect b="8675" l="0" r="0" t="0"/>
          <a:stretch/>
        </p:blipFill>
        <p:spPr>
          <a:xfrm>
            <a:off x="5559925" y="3726597"/>
            <a:ext cx="1788875" cy="11211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Why not SSD or RCNN?</a:t>
            </a:r>
            <a:endParaRPr/>
          </a:p>
        </p:txBody>
      </p:sp>
      <p:sp>
        <p:nvSpPr>
          <p:cNvPr id="273" name="Google Shape;273;p27"/>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Faster RCNN</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Training data is too long</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Training happens in multiple phases</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Network is too slow at inference time</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SSD - Single Shot Detectors</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Has problems detecting small objects</a:t>
            </a:r>
            <a:endParaRPr sz="1800">
              <a:solidFill>
                <a:schemeClr val="lt1"/>
              </a:solidFill>
            </a:endParaRPr>
          </a:p>
          <a:p>
            <a:pPr indent="-342900" lvl="1" marL="914400" rtl="0" algn="l">
              <a:lnSpc>
                <a:spcPct val="107916"/>
              </a:lnSpc>
              <a:spcBef>
                <a:spcPts val="800"/>
              </a:spcBef>
              <a:spcAft>
                <a:spcPts val="800"/>
              </a:spcAft>
              <a:buClr>
                <a:schemeClr val="lt1"/>
              </a:buClr>
              <a:buSzPts val="1800"/>
              <a:buChar char="›"/>
            </a:pPr>
            <a:r>
              <a:rPr lang="en" sz="1800">
                <a:solidFill>
                  <a:schemeClr val="lt1"/>
                </a:solidFill>
              </a:rPr>
              <a:t>Unsuitable for our project because we require high proficiency in scanning small objects on physical paper</a:t>
            </a:r>
            <a:endParaRPr sz="1800">
              <a:solidFill>
                <a:schemeClr val="lt1"/>
              </a:solidFill>
            </a:endParaRPr>
          </a:p>
        </p:txBody>
      </p:sp>
      <p:pic>
        <p:nvPicPr>
          <p:cNvPr id="274" name="Google Shape;274;p27"/>
          <p:cNvPicPr preferRelativeResize="0"/>
          <p:nvPr/>
        </p:nvPicPr>
        <p:blipFill>
          <a:blip r:embed="rId3">
            <a:alphaModFix/>
          </a:blip>
          <a:stretch>
            <a:fillRect/>
          </a:stretch>
        </p:blipFill>
        <p:spPr>
          <a:xfrm>
            <a:off x="7251300" y="3391075"/>
            <a:ext cx="1654000" cy="165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Case Studies</a:t>
            </a:r>
            <a:endParaRPr sz="6700" u="sng">
              <a:latin typeface="Amatic SC"/>
              <a:ea typeface="Amatic SC"/>
              <a:cs typeface="Amatic SC"/>
              <a:sym typeface="Amatic S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KNFB Reader</a:t>
            </a:r>
            <a:endParaRPr>
              <a:solidFill>
                <a:schemeClr val="lt1"/>
              </a:solidFill>
            </a:endParaRPr>
          </a:p>
        </p:txBody>
      </p:sp>
      <p:sp>
        <p:nvSpPr>
          <p:cNvPr id="285" name="Google Shape;285;p29"/>
          <p:cNvSpPr txBox="1"/>
          <p:nvPr>
            <p:ph idx="1" type="body"/>
          </p:nvPr>
        </p:nvSpPr>
        <p:spPr>
          <a:xfrm>
            <a:off x="1188900" y="1092750"/>
            <a:ext cx="6766200" cy="35940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App Description (Sensotec, 2020)</a:t>
            </a:r>
            <a:endParaRPr sz="1800">
              <a:solidFill>
                <a:schemeClr val="lt1"/>
              </a:solidFill>
            </a:endParaRPr>
          </a:p>
          <a:p>
            <a:pPr indent="-342900" lvl="1" marL="914400" rtl="0" algn="l">
              <a:lnSpc>
                <a:spcPct val="107916"/>
              </a:lnSpc>
              <a:spcBef>
                <a:spcPts val="800"/>
              </a:spcBef>
              <a:spcAft>
                <a:spcPts val="0"/>
              </a:spcAft>
              <a:buClr>
                <a:srgbClr val="FFFFFF"/>
              </a:buClr>
              <a:buSzPts val="1800"/>
              <a:buChar char="›"/>
            </a:pPr>
            <a:r>
              <a:rPr lang="en" sz="1800">
                <a:solidFill>
                  <a:schemeClr val="lt1"/>
                </a:solidFill>
              </a:rPr>
              <a:t>An app which aids the visually impaired in reading text on documents using OCR technology</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Comparison to our project</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This app does not even include hardware and only reads text but already costs $100</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Our project has higher functionality and includes hardware for the user</a:t>
            </a:r>
            <a:endParaRPr sz="1800">
              <a:solidFill>
                <a:schemeClr val="lt1"/>
              </a:solidFill>
            </a:endParaRPr>
          </a:p>
          <a:p>
            <a:pPr indent="-342900" lvl="1" marL="914400" rtl="0" algn="l">
              <a:lnSpc>
                <a:spcPct val="107916"/>
              </a:lnSpc>
              <a:spcBef>
                <a:spcPts val="800"/>
              </a:spcBef>
              <a:spcAft>
                <a:spcPts val="800"/>
              </a:spcAft>
              <a:buClr>
                <a:schemeClr val="lt1"/>
              </a:buClr>
              <a:buSzPts val="1800"/>
              <a:buChar char="›"/>
            </a:pPr>
            <a:r>
              <a:rPr lang="en" sz="1800" u="sng">
                <a:solidFill>
                  <a:schemeClr val="lt1"/>
                </a:solidFill>
                <a:hlinkClick r:id="rId3">
                  <a:extLst>
                    <a:ext uri="{A12FA001-AC4F-418D-AE19-62706E023703}">
                      <ahyp:hlinkClr val="tx"/>
                    </a:ext>
                  </a:extLst>
                </a:hlinkClick>
              </a:rPr>
              <a:t>https://play.google.com/store/apps/details?id=com.sensotec.knfbreader&amp;hl=en_SG&amp;gl=US</a:t>
            </a:r>
            <a:endParaRPr sz="1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KNFB Reader</a:t>
            </a:r>
            <a:endParaRPr>
              <a:solidFill>
                <a:schemeClr val="lt1"/>
              </a:solidFill>
            </a:endParaRPr>
          </a:p>
        </p:txBody>
      </p:sp>
      <p:pic>
        <p:nvPicPr>
          <p:cNvPr id="291" name="Google Shape;291;p30"/>
          <p:cNvPicPr preferRelativeResize="0"/>
          <p:nvPr/>
        </p:nvPicPr>
        <p:blipFill>
          <a:blip r:embed="rId3">
            <a:alphaModFix/>
          </a:blip>
          <a:stretch>
            <a:fillRect/>
          </a:stretch>
        </p:blipFill>
        <p:spPr>
          <a:xfrm>
            <a:off x="2668125" y="1092750"/>
            <a:ext cx="3807750" cy="3893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Subtitle Reader</a:t>
            </a:r>
            <a:endParaRPr>
              <a:solidFill>
                <a:schemeClr val="lt1"/>
              </a:solidFill>
            </a:endParaRPr>
          </a:p>
        </p:txBody>
      </p:sp>
      <p:sp>
        <p:nvSpPr>
          <p:cNvPr id="297" name="Google Shape;297;p31"/>
          <p:cNvSpPr txBox="1"/>
          <p:nvPr>
            <p:ph idx="1" type="body"/>
          </p:nvPr>
        </p:nvSpPr>
        <p:spPr>
          <a:xfrm>
            <a:off x="1188900" y="1092750"/>
            <a:ext cx="6766200" cy="37635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App Description (Martin, 2017)</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An app posted on hackaday.io</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Uses OCR and a camera on a smartphone or tablet to recognise the text on screen and transforms it into audio</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Comparison to our project</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Subtitle reader does not read objects in the image taken by the OCR Camera</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The blind people would only have access to text captured by the camera</a:t>
            </a:r>
            <a:endParaRPr sz="1800">
              <a:solidFill>
                <a:schemeClr val="lt1"/>
              </a:solidFill>
            </a:endParaRPr>
          </a:p>
          <a:p>
            <a:pPr indent="-342900" lvl="0" marL="457200" rtl="0" algn="l">
              <a:lnSpc>
                <a:spcPct val="107916"/>
              </a:lnSpc>
              <a:spcBef>
                <a:spcPts val="800"/>
              </a:spcBef>
              <a:spcAft>
                <a:spcPts val="800"/>
              </a:spcAft>
              <a:buClr>
                <a:schemeClr val="lt1"/>
              </a:buClr>
              <a:buSzPts val="1800"/>
              <a:buChar char="›"/>
            </a:pPr>
            <a:r>
              <a:rPr lang="en" sz="1800" u="sng">
                <a:solidFill>
                  <a:schemeClr val="lt1"/>
                </a:solidFill>
                <a:hlinkClick r:id="rId3">
                  <a:extLst>
                    <a:ext uri="{A12FA001-AC4F-418D-AE19-62706E023703}">
                      <ahyp:hlinkClr val="tx"/>
                    </a:ext>
                  </a:extLst>
                </a:hlinkClick>
              </a:rPr>
              <a:t>https://hackaday.io/project/21294-subtitle-reader</a:t>
            </a:r>
            <a:endParaRPr sz="1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Subtitle Reader</a:t>
            </a:r>
            <a:endParaRPr>
              <a:solidFill>
                <a:schemeClr val="lt1"/>
              </a:solidFill>
            </a:endParaRPr>
          </a:p>
        </p:txBody>
      </p:sp>
      <p:pic>
        <p:nvPicPr>
          <p:cNvPr id="303" name="Google Shape;303;p32"/>
          <p:cNvPicPr preferRelativeResize="0"/>
          <p:nvPr/>
        </p:nvPicPr>
        <p:blipFill>
          <a:blip r:embed="rId3">
            <a:alphaModFix/>
          </a:blip>
          <a:stretch>
            <a:fillRect/>
          </a:stretch>
        </p:blipFill>
        <p:spPr>
          <a:xfrm>
            <a:off x="1255550" y="1092750"/>
            <a:ext cx="6632907" cy="37459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3"/>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Deaf-Blind Communication</a:t>
            </a:r>
            <a:endParaRPr>
              <a:solidFill>
                <a:schemeClr val="lt1"/>
              </a:solidFill>
            </a:endParaRPr>
          </a:p>
        </p:txBody>
      </p:sp>
      <p:sp>
        <p:nvSpPr>
          <p:cNvPr id="309" name="Google Shape;309;p33"/>
          <p:cNvSpPr txBox="1"/>
          <p:nvPr>
            <p:ph idx="1" type="body"/>
          </p:nvPr>
        </p:nvSpPr>
        <p:spPr>
          <a:xfrm>
            <a:off x="1188900" y="1092750"/>
            <a:ext cx="6766200" cy="39579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App Description (Samir, 2017)</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A project made in Arduino which aids communication between deaf and blind people</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The blind person can hear what is played while the deaf person can see what is shown on the screen</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Comparison to our project</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Again, this has a limited functionality as it only allows text transmission, and not images</a:t>
            </a:r>
            <a:endParaRPr sz="1800">
              <a:solidFill>
                <a:schemeClr val="lt1"/>
              </a:solidFill>
            </a:endParaRPr>
          </a:p>
          <a:p>
            <a:pPr indent="-342900" lvl="0" marL="457200" rtl="0" algn="l">
              <a:lnSpc>
                <a:spcPct val="107916"/>
              </a:lnSpc>
              <a:spcBef>
                <a:spcPts val="800"/>
              </a:spcBef>
              <a:spcAft>
                <a:spcPts val="800"/>
              </a:spcAft>
              <a:buClr>
                <a:schemeClr val="lt1"/>
              </a:buClr>
              <a:buSzPts val="1800"/>
              <a:buChar char="›"/>
            </a:pPr>
            <a:r>
              <a:rPr lang="en" sz="1800" u="sng">
                <a:solidFill>
                  <a:schemeClr val="lt1"/>
                </a:solidFill>
                <a:hlinkClick r:id="rId3">
                  <a:extLst>
                    <a:ext uri="{A12FA001-AC4F-418D-AE19-62706E023703}">
                      <ahyp:hlinkClr val="tx"/>
                    </a:ext>
                  </a:extLst>
                </a:hlinkClick>
              </a:rPr>
              <a:t>https://create.arduino.cc/projecthub/skyseeker/deaf-blind-communication-with-1sheeld-arduino-bb3362?ref=tag&amp;ref_id=blind&amp;offset=4</a:t>
            </a:r>
            <a:endParaRPr sz="1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1585938" y="456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Deaf-Blind Communication</a:t>
            </a:r>
            <a:endParaRPr>
              <a:solidFill>
                <a:schemeClr val="lt1"/>
              </a:solidFill>
            </a:endParaRPr>
          </a:p>
        </p:txBody>
      </p:sp>
      <p:pic>
        <p:nvPicPr>
          <p:cNvPr id="315" name="Google Shape;315;p34"/>
          <p:cNvPicPr preferRelativeResize="0"/>
          <p:nvPr/>
        </p:nvPicPr>
        <p:blipFill>
          <a:blip r:embed="rId3">
            <a:alphaModFix/>
          </a:blip>
          <a:stretch>
            <a:fillRect/>
          </a:stretch>
        </p:blipFill>
        <p:spPr>
          <a:xfrm>
            <a:off x="1518975" y="1092750"/>
            <a:ext cx="6106051" cy="3745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7"/>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Brief Introduction To Project Blind Eye</a:t>
            </a:r>
            <a:endParaRPr sz="6700" u="sng">
              <a:latin typeface="Amatic SC"/>
              <a:ea typeface="Amatic SC"/>
              <a:cs typeface="Amatic SC"/>
              <a:sym typeface="Amatic S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Area Of Work</a:t>
            </a:r>
            <a:endParaRPr sz="6700" u="sng">
              <a:latin typeface="Amatic SC"/>
              <a:ea typeface="Amatic SC"/>
              <a:cs typeface="Amatic SC"/>
              <a:sym typeface="Amatic S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Live Demonstration</a:t>
            </a:r>
            <a:endParaRPr sz="6700" u="sng">
              <a:latin typeface="Amatic SC"/>
              <a:ea typeface="Amatic SC"/>
              <a:cs typeface="Amatic SC"/>
              <a:sym typeface="Amatic S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Product Description</a:t>
            </a:r>
            <a:endParaRPr/>
          </a:p>
        </p:txBody>
      </p:sp>
      <p:sp>
        <p:nvSpPr>
          <p:cNvPr id="331" name="Google Shape;331;p37"/>
          <p:cNvSpPr txBox="1"/>
          <p:nvPr>
            <p:ph idx="1" type="body"/>
          </p:nvPr>
        </p:nvSpPr>
        <p:spPr>
          <a:xfrm>
            <a:off x="1795200" y="1334425"/>
            <a:ext cx="5553600" cy="36909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Scanner</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A scanner that has all the functional components</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Stand</a:t>
            </a:r>
            <a:endParaRPr sz="1800">
              <a:solidFill>
                <a:schemeClr val="lt1"/>
              </a:solidFill>
            </a:endParaRPr>
          </a:p>
          <a:p>
            <a:pPr indent="-342900" lvl="1" marL="914400" rtl="0" algn="l">
              <a:lnSpc>
                <a:spcPct val="107916"/>
              </a:lnSpc>
              <a:spcBef>
                <a:spcPts val="800"/>
              </a:spcBef>
              <a:spcAft>
                <a:spcPts val="800"/>
              </a:spcAft>
              <a:buClr>
                <a:schemeClr val="lt1"/>
              </a:buClr>
              <a:buSzPts val="1800"/>
              <a:buChar char="›"/>
            </a:pPr>
            <a:r>
              <a:rPr lang="en" sz="1800">
                <a:solidFill>
                  <a:schemeClr val="lt1"/>
                </a:solidFill>
              </a:rPr>
              <a:t>A stand for the scanner to sit on such that the camera faces down to look at a piece of paper/book on a flat surface.</a:t>
            </a:r>
            <a:endParaRPr sz="18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Product Description</a:t>
            </a:r>
            <a:endParaRPr/>
          </a:p>
        </p:txBody>
      </p:sp>
      <p:pic>
        <p:nvPicPr>
          <p:cNvPr id="337" name="Google Shape;337;p38"/>
          <p:cNvPicPr preferRelativeResize="0"/>
          <p:nvPr/>
        </p:nvPicPr>
        <p:blipFill>
          <a:blip r:embed="rId3">
            <a:alphaModFix/>
          </a:blip>
          <a:stretch>
            <a:fillRect/>
          </a:stretch>
        </p:blipFill>
        <p:spPr>
          <a:xfrm>
            <a:off x="1959738" y="1334425"/>
            <a:ext cx="5224525" cy="3436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Product Description</a:t>
            </a:r>
            <a:endParaRPr/>
          </a:p>
        </p:txBody>
      </p:sp>
      <p:pic>
        <p:nvPicPr>
          <p:cNvPr id="343" name="Google Shape;343;p39"/>
          <p:cNvPicPr preferRelativeResize="0"/>
          <p:nvPr/>
        </p:nvPicPr>
        <p:blipFill>
          <a:blip r:embed="rId3">
            <a:alphaModFix/>
          </a:blip>
          <a:stretch>
            <a:fillRect/>
          </a:stretch>
        </p:blipFill>
        <p:spPr>
          <a:xfrm>
            <a:off x="1961388" y="1334425"/>
            <a:ext cx="5221224" cy="34864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Product Description</a:t>
            </a:r>
            <a:endParaRPr/>
          </a:p>
        </p:txBody>
      </p:sp>
      <p:pic>
        <p:nvPicPr>
          <p:cNvPr id="349" name="Google Shape;349;p40"/>
          <p:cNvPicPr preferRelativeResize="0"/>
          <p:nvPr/>
        </p:nvPicPr>
        <p:blipFill>
          <a:blip r:embed="rId3">
            <a:alphaModFix/>
          </a:blip>
          <a:stretch>
            <a:fillRect/>
          </a:stretch>
        </p:blipFill>
        <p:spPr>
          <a:xfrm>
            <a:off x="1961388" y="1334425"/>
            <a:ext cx="5221224" cy="3484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Product Description</a:t>
            </a:r>
            <a:endParaRPr/>
          </a:p>
        </p:txBody>
      </p:sp>
      <p:pic>
        <p:nvPicPr>
          <p:cNvPr id="355" name="Google Shape;355;p41"/>
          <p:cNvPicPr preferRelativeResize="0"/>
          <p:nvPr/>
        </p:nvPicPr>
        <p:blipFill>
          <a:blip r:embed="rId3">
            <a:alphaModFix/>
          </a:blip>
          <a:stretch>
            <a:fillRect/>
          </a:stretch>
        </p:blipFill>
        <p:spPr>
          <a:xfrm>
            <a:off x="1961388" y="1334425"/>
            <a:ext cx="5221224" cy="34580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Product Description</a:t>
            </a:r>
            <a:endParaRPr/>
          </a:p>
        </p:txBody>
      </p:sp>
      <p:pic>
        <p:nvPicPr>
          <p:cNvPr id="361" name="Google Shape;361;p42"/>
          <p:cNvPicPr preferRelativeResize="0"/>
          <p:nvPr/>
        </p:nvPicPr>
        <p:blipFill>
          <a:blip r:embed="rId3">
            <a:alphaModFix/>
          </a:blip>
          <a:stretch>
            <a:fillRect/>
          </a:stretch>
        </p:blipFill>
        <p:spPr>
          <a:xfrm>
            <a:off x="1961388" y="1334425"/>
            <a:ext cx="5221224" cy="34527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Product Description</a:t>
            </a:r>
            <a:endParaRPr/>
          </a:p>
        </p:txBody>
      </p:sp>
      <p:pic>
        <p:nvPicPr>
          <p:cNvPr id="367" name="Google Shape;367;p43"/>
          <p:cNvPicPr preferRelativeResize="0"/>
          <p:nvPr/>
        </p:nvPicPr>
        <p:blipFill>
          <a:blip r:embed="rId3">
            <a:alphaModFix/>
          </a:blip>
          <a:stretch>
            <a:fillRect/>
          </a:stretch>
        </p:blipFill>
        <p:spPr>
          <a:xfrm>
            <a:off x="2506837" y="1334425"/>
            <a:ext cx="4130325" cy="3440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Functionality</a:t>
            </a:r>
            <a:endParaRPr/>
          </a:p>
        </p:txBody>
      </p:sp>
      <p:sp>
        <p:nvSpPr>
          <p:cNvPr id="373" name="Google Shape;373;p44"/>
          <p:cNvSpPr txBox="1"/>
          <p:nvPr>
            <p:ph idx="1" type="body"/>
          </p:nvPr>
        </p:nvSpPr>
        <p:spPr>
          <a:xfrm>
            <a:off x="1795200" y="1558188"/>
            <a:ext cx="5553600" cy="2027100"/>
          </a:xfrm>
          <a:prstGeom prst="rect">
            <a:avLst/>
          </a:prstGeom>
        </p:spPr>
        <p:txBody>
          <a:bodyPr anchorCtr="0" anchor="t" bIns="91425" lIns="91425" spcFirstLastPara="1" rIns="91425" wrap="square" tIns="91425">
            <a:noAutofit/>
          </a:bodyPr>
          <a:lstStyle/>
          <a:p>
            <a:pPr indent="-349250" lvl="0" marL="457200" rtl="0" algn="l">
              <a:lnSpc>
                <a:spcPct val="107916"/>
              </a:lnSpc>
              <a:spcBef>
                <a:spcPts val="0"/>
              </a:spcBef>
              <a:spcAft>
                <a:spcPts val="0"/>
              </a:spcAft>
              <a:buClr>
                <a:schemeClr val="lt1"/>
              </a:buClr>
              <a:buSzPts val="1900"/>
              <a:buChar char="›"/>
            </a:pPr>
            <a:r>
              <a:rPr lang="en" sz="1800">
                <a:solidFill>
                  <a:schemeClr val="lt1"/>
                </a:solidFill>
              </a:rPr>
              <a:t>A button connected to the GPIO pins of the Raspberry Pi is pressed</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The Camera Module V2.1 captures a picture</a:t>
            </a:r>
            <a:endParaRPr sz="1800">
              <a:solidFill>
                <a:schemeClr val="lt1"/>
              </a:solidFill>
            </a:endParaRPr>
          </a:p>
          <a:p>
            <a:pPr indent="-317500" lvl="1" marL="914400" rtl="0" algn="l">
              <a:lnSpc>
                <a:spcPct val="107916"/>
              </a:lnSpc>
              <a:spcBef>
                <a:spcPts val="800"/>
              </a:spcBef>
              <a:spcAft>
                <a:spcPts val="800"/>
              </a:spcAft>
              <a:buClr>
                <a:schemeClr val="lt1"/>
              </a:buClr>
              <a:buSzPts val="1400"/>
              <a:buChar char="›"/>
            </a:pPr>
            <a:r>
              <a:rPr lang="en" sz="1800">
                <a:solidFill>
                  <a:schemeClr val="lt1"/>
                </a:solidFill>
              </a:rPr>
              <a:t>Uses Raspberry Pi Built in Python </a:t>
            </a:r>
            <a:r>
              <a:rPr lang="en" sz="1700">
                <a:solidFill>
                  <a:schemeClr val="lt1"/>
                </a:solidFill>
                <a:latin typeface="Consolas"/>
                <a:ea typeface="Consolas"/>
                <a:cs typeface="Consolas"/>
                <a:sym typeface="Consolas"/>
              </a:rPr>
              <a:t>picamera</a:t>
            </a:r>
            <a:r>
              <a:rPr lang="en" sz="1800">
                <a:solidFill>
                  <a:schemeClr val="lt1"/>
                </a:solidFill>
              </a:rPr>
              <a:t> library</a:t>
            </a:r>
            <a:endParaRPr sz="1400">
              <a:solidFill>
                <a:schemeClr val="lt1"/>
              </a:solidFill>
            </a:endParaRPr>
          </a:p>
        </p:txBody>
      </p:sp>
      <p:pic>
        <p:nvPicPr>
          <p:cNvPr id="374" name="Google Shape;374;p44"/>
          <p:cNvPicPr preferRelativeResize="0"/>
          <p:nvPr/>
        </p:nvPicPr>
        <p:blipFill>
          <a:blip r:embed="rId3">
            <a:alphaModFix/>
          </a:blip>
          <a:stretch>
            <a:fillRect/>
          </a:stretch>
        </p:blipFill>
        <p:spPr>
          <a:xfrm>
            <a:off x="7296347" y="1420422"/>
            <a:ext cx="1746525" cy="3193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1585938" y="744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Observed in Society</a:t>
            </a:r>
            <a:endParaRPr/>
          </a:p>
        </p:txBody>
      </p:sp>
      <p:sp>
        <p:nvSpPr>
          <p:cNvPr id="213" name="Google Shape;213;p18"/>
          <p:cNvSpPr txBox="1"/>
          <p:nvPr>
            <p:ph idx="1" type="body"/>
          </p:nvPr>
        </p:nvSpPr>
        <p:spPr>
          <a:xfrm>
            <a:off x="1585950" y="1571550"/>
            <a:ext cx="5972100" cy="20004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FFFFFF"/>
              </a:buClr>
              <a:buSzPts val="2000"/>
              <a:buChar char="›"/>
            </a:pPr>
            <a:r>
              <a:rPr lang="en" sz="2000"/>
              <a:t>Blind people generally have lower literacy rates</a:t>
            </a:r>
            <a:endParaRPr sz="2000"/>
          </a:p>
          <a:p>
            <a:pPr indent="-355600" lvl="0" marL="457200" rtl="0" algn="l">
              <a:spcBef>
                <a:spcPts val="600"/>
              </a:spcBef>
              <a:spcAft>
                <a:spcPts val="0"/>
              </a:spcAft>
              <a:buClr>
                <a:srgbClr val="FFFFFF"/>
              </a:buClr>
              <a:buSzPts val="2000"/>
              <a:buChar char="›"/>
            </a:pPr>
            <a:r>
              <a:rPr lang="en" sz="2000"/>
              <a:t>High unemployment of blind adults</a:t>
            </a:r>
            <a:endParaRPr sz="2000"/>
          </a:p>
          <a:p>
            <a:pPr indent="-355600" lvl="0" marL="457200" rtl="0" algn="l">
              <a:spcBef>
                <a:spcPts val="600"/>
              </a:spcBef>
              <a:spcAft>
                <a:spcPts val="0"/>
              </a:spcAft>
              <a:buClr>
                <a:srgbClr val="FFFFFF"/>
              </a:buClr>
              <a:buSzPts val="2000"/>
              <a:buChar char="›"/>
            </a:pPr>
            <a:r>
              <a:rPr lang="en" sz="2000"/>
              <a:t>High dropout rates of blind high school students</a:t>
            </a:r>
            <a:endParaRPr sz="2000"/>
          </a:p>
          <a:p>
            <a:pPr indent="-355600" lvl="0" marL="457200" rtl="0" algn="l">
              <a:spcBef>
                <a:spcPts val="600"/>
              </a:spcBef>
              <a:spcAft>
                <a:spcPts val="0"/>
              </a:spcAft>
              <a:buClr>
                <a:srgbClr val="FFFFFF"/>
              </a:buClr>
              <a:buSzPts val="2000"/>
              <a:buChar char="›"/>
            </a:pPr>
            <a:r>
              <a:rPr lang="en" sz="2000"/>
              <a:t>Majority of physical books obviously cater to the visually blessed</a:t>
            </a:r>
            <a:endParaRPr sz="2000"/>
          </a:p>
        </p:txBody>
      </p:sp>
      <p:pic>
        <p:nvPicPr>
          <p:cNvPr id="214" name="Google Shape;214;p18"/>
          <p:cNvPicPr preferRelativeResize="0"/>
          <p:nvPr/>
        </p:nvPicPr>
        <p:blipFill>
          <a:blip r:embed="rId3">
            <a:alphaModFix/>
          </a:blip>
          <a:stretch>
            <a:fillRect/>
          </a:stretch>
        </p:blipFill>
        <p:spPr>
          <a:xfrm rot="867679">
            <a:off x="6646016" y="3372986"/>
            <a:ext cx="2216398" cy="14710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Functionality</a:t>
            </a:r>
            <a:endParaRPr/>
          </a:p>
        </p:txBody>
      </p:sp>
      <p:sp>
        <p:nvSpPr>
          <p:cNvPr id="380" name="Google Shape;380;p45"/>
          <p:cNvSpPr txBox="1"/>
          <p:nvPr>
            <p:ph idx="1" type="body"/>
          </p:nvPr>
        </p:nvSpPr>
        <p:spPr>
          <a:xfrm>
            <a:off x="1795200" y="1558208"/>
            <a:ext cx="5553600" cy="33912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The picture is processed by our program in 2 sections</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Object Detection - OpenCV</a:t>
            </a:r>
            <a:endParaRPr sz="1800">
              <a:solidFill>
                <a:schemeClr val="lt1"/>
              </a:solidFill>
            </a:endParaRPr>
          </a:p>
          <a:p>
            <a:pPr indent="-317500" lvl="2" marL="1371600" rtl="0" algn="l">
              <a:lnSpc>
                <a:spcPct val="107916"/>
              </a:lnSpc>
              <a:spcBef>
                <a:spcPts val="800"/>
              </a:spcBef>
              <a:spcAft>
                <a:spcPts val="0"/>
              </a:spcAft>
              <a:buClr>
                <a:schemeClr val="lt1"/>
              </a:buClr>
              <a:buSzPts val="1400"/>
              <a:buChar char="›"/>
            </a:pPr>
            <a:r>
              <a:rPr lang="en" sz="1800">
                <a:solidFill>
                  <a:schemeClr val="lt1"/>
                </a:solidFill>
              </a:rPr>
              <a:t>Library Used - </a:t>
            </a:r>
            <a:r>
              <a:rPr lang="en" sz="1700">
                <a:solidFill>
                  <a:schemeClr val="lt1"/>
                </a:solidFill>
                <a:latin typeface="Consolas"/>
                <a:ea typeface="Consolas"/>
                <a:cs typeface="Consolas"/>
                <a:sym typeface="Consolas"/>
              </a:rPr>
              <a:t>opencv-contrib-python</a:t>
            </a:r>
            <a:r>
              <a:rPr lang="en" sz="1800">
                <a:solidFill>
                  <a:schemeClr val="lt1"/>
                </a:solidFill>
              </a:rPr>
              <a:t> version 4.1.0.25 (YOLO Library)</a:t>
            </a:r>
            <a:endParaRPr sz="1800">
              <a:solidFill>
                <a:schemeClr val="lt1"/>
              </a:solidFill>
            </a:endParaRPr>
          </a:p>
          <a:p>
            <a:pPr indent="-342900" lvl="2" marL="1371600" rtl="0" algn="l">
              <a:lnSpc>
                <a:spcPct val="107916"/>
              </a:lnSpc>
              <a:spcBef>
                <a:spcPts val="800"/>
              </a:spcBef>
              <a:spcAft>
                <a:spcPts val="0"/>
              </a:spcAft>
              <a:buClr>
                <a:schemeClr val="lt1"/>
              </a:buClr>
              <a:buSzPts val="1800"/>
              <a:buChar char="›"/>
            </a:pPr>
            <a:r>
              <a:rPr lang="en" sz="1800">
                <a:solidFill>
                  <a:schemeClr val="lt1"/>
                </a:solidFill>
              </a:rPr>
              <a:t>Newest version is bugged in RPi Full Image</a:t>
            </a:r>
            <a:endParaRPr sz="1800">
              <a:solidFill>
                <a:schemeClr val="lt1"/>
              </a:solidFill>
            </a:endParaRPr>
          </a:p>
          <a:p>
            <a:pPr indent="-342900" lvl="1" marL="914400" rtl="0" algn="l">
              <a:lnSpc>
                <a:spcPct val="107916"/>
              </a:lnSpc>
              <a:spcBef>
                <a:spcPts val="800"/>
              </a:spcBef>
              <a:spcAft>
                <a:spcPts val="0"/>
              </a:spcAft>
              <a:buClr>
                <a:schemeClr val="lt1"/>
              </a:buClr>
              <a:buSzPts val="1800"/>
              <a:buChar char="›"/>
            </a:pPr>
            <a:r>
              <a:rPr lang="en" sz="1800">
                <a:solidFill>
                  <a:schemeClr val="lt1"/>
                </a:solidFill>
              </a:rPr>
              <a:t>Optical Character Recognition - Tesseract</a:t>
            </a:r>
            <a:endParaRPr sz="1800">
              <a:solidFill>
                <a:schemeClr val="lt1"/>
              </a:solidFill>
            </a:endParaRPr>
          </a:p>
          <a:p>
            <a:pPr indent="-317500" lvl="2" marL="1371600" rtl="0" algn="l">
              <a:lnSpc>
                <a:spcPct val="107916"/>
              </a:lnSpc>
              <a:spcBef>
                <a:spcPts val="800"/>
              </a:spcBef>
              <a:spcAft>
                <a:spcPts val="800"/>
              </a:spcAft>
              <a:buClr>
                <a:schemeClr val="lt1"/>
              </a:buClr>
              <a:buSzPts val="1400"/>
              <a:buChar char="›"/>
            </a:pPr>
            <a:r>
              <a:rPr lang="en" sz="1800">
                <a:solidFill>
                  <a:schemeClr val="lt1"/>
                </a:solidFill>
              </a:rPr>
              <a:t>Uses </a:t>
            </a:r>
            <a:r>
              <a:rPr lang="en" sz="1700">
                <a:solidFill>
                  <a:schemeClr val="lt1"/>
                </a:solidFill>
                <a:latin typeface="Consolas"/>
                <a:ea typeface="Consolas"/>
                <a:cs typeface="Consolas"/>
                <a:sym typeface="Consolas"/>
              </a:rPr>
              <a:t>pytesseract</a:t>
            </a:r>
            <a:r>
              <a:rPr lang="en" sz="1800">
                <a:solidFill>
                  <a:schemeClr val="lt1"/>
                </a:solidFill>
              </a:rPr>
              <a:t> python library</a:t>
            </a:r>
            <a:endParaRPr sz="2200">
              <a:solidFill>
                <a:schemeClr val="lt1"/>
              </a:solidFill>
            </a:endParaRPr>
          </a:p>
        </p:txBody>
      </p:sp>
      <p:pic>
        <p:nvPicPr>
          <p:cNvPr id="381" name="Google Shape;381;p45"/>
          <p:cNvPicPr preferRelativeResize="0"/>
          <p:nvPr/>
        </p:nvPicPr>
        <p:blipFill>
          <a:blip r:embed="rId3">
            <a:alphaModFix/>
          </a:blip>
          <a:stretch>
            <a:fillRect/>
          </a:stretch>
        </p:blipFill>
        <p:spPr>
          <a:xfrm>
            <a:off x="945475" y="2571750"/>
            <a:ext cx="1250076" cy="15396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Functionality</a:t>
            </a:r>
            <a:endParaRPr/>
          </a:p>
        </p:txBody>
      </p:sp>
      <p:sp>
        <p:nvSpPr>
          <p:cNvPr id="387" name="Google Shape;387;p46"/>
          <p:cNvSpPr txBox="1"/>
          <p:nvPr>
            <p:ph idx="1" type="body"/>
          </p:nvPr>
        </p:nvSpPr>
        <p:spPr>
          <a:xfrm>
            <a:off x="1795200" y="1574850"/>
            <a:ext cx="5553600" cy="314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rPr>
              <a:t>Objects detected by OpenCV is converted into a sentence that describes what objects are in the image</a:t>
            </a:r>
            <a:endParaRPr sz="1800">
              <a:solidFill>
                <a:srgbClr val="FFFFFF"/>
              </a:solidFill>
            </a:endParaRPr>
          </a:p>
          <a:p>
            <a:pPr indent="-342900" lvl="1" marL="914400" rtl="0" algn="l">
              <a:lnSpc>
                <a:spcPct val="115000"/>
              </a:lnSpc>
              <a:spcBef>
                <a:spcPts val="0"/>
              </a:spcBef>
              <a:spcAft>
                <a:spcPts val="0"/>
              </a:spcAft>
              <a:buClr>
                <a:srgbClr val="FFFFFF"/>
              </a:buClr>
              <a:buSzPts val="1800"/>
              <a:buChar char="›"/>
            </a:pPr>
            <a:r>
              <a:rPr lang="en" sz="1800">
                <a:solidFill>
                  <a:srgbClr val="FFFFFF"/>
                </a:solidFill>
              </a:rPr>
              <a:t>Example: “The image contains a banana, two bottles, and an umbrella”</a:t>
            </a:r>
            <a:endParaRPr sz="1800">
              <a:solidFill>
                <a:srgbClr val="FFFFFF"/>
              </a:solidFill>
            </a:endParaRPr>
          </a:p>
          <a:p>
            <a:pPr indent="-342900" lvl="1" marL="914400" rtl="0" algn="l">
              <a:lnSpc>
                <a:spcPct val="115000"/>
              </a:lnSpc>
              <a:spcBef>
                <a:spcPts val="0"/>
              </a:spcBef>
              <a:spcAft>
                <a:spcPts val="0"/>
              </a:spcAft>
              <a:buClr>
                <a:srgbClr val="FFFFFF"/>
              </a:buClr>
              <a:buSzPts val="1800"/>
              <a:buChar char="›"/>
            </a:pPr>
            <a:r>
              <a:rPr lang="en" sz="1800">
                <a:solidFill>
                  <a:srgbClr val="FFFFFF"/>
                </a:solidFill>
              </a:rPr>
              <a:t>Mostly self-invented code</a:t>
            </a:r>
            <a:endParaRPr sz="1800">
              <a:solidFill>
                <a:srgbClr val="FFFFFF"/>
              </a:solidFill>
            </a:endParaRPr>
          </a:p>
          <a:p>
            <a:pPr indent="-317500" lvl="1" marL="914400" rtl="0" algn="l">
              <a:lnSpc>
                <a:spcPct val="115000"/>
              </a:lnSpc>
              <a:spcBef>
                <a:spcPts val="0"/>
              </a:spcBef>
              <a:spcAft>
                <a:spcPts val="0"/>
              </a:spcAft>
              <a:buClr>
                <a:srgbClr val="FFFFFF"/>
              </a:buClr>
              <a:buSzPts val="1400"/>
              <a:buChar char="›"/>
            </a:pPr>
            <a:r>
              <a:rPr lang="en" sz="1800">
                <a:solidFill>
                  <a:srgbClr val="FFFFFF"/>
                </a:solidFill>
              </a:rPr>
              <a:t>Only uses </a:t>
            </a:r>
            <a:r>
              <a:rPr lang="en" sz="1700">
                <a:solidFill>
                  <a:srgbClr val="FFFFFF"/>
                </a:solidFill>
                <a:latin typeface="Consolas"/>
                <a:ea typeface="Consolas"/>
                <a:cs typeface="Consolas"/>
                <a:sym typeface="Consolas"/>
              </a:rPr>
              <a:t>cmudict</a:t>
            </a:r>
            <a:r>
              <a:rPr lang="en" sz="1800">
                <a:solidFill>
                  <a:srgbClr val="FFFFFF"/>
                </a:solidFill>
              </a:rPr>
              <a:t> python library to differentiate between when to use “a”, and when to use “an” </a:t>
            </a:r>
            <a:endParaRPr sz="1800">
              <a:solidFill>
                <a:schemeClr val="lt1"/>
              </a:solidFill>
            </a:endParaRPr>
          </a:p>
        </p:txBody>
      </p:sp>
      <p:pic>
        <p:nvPicPr>
          <p:cNvPr id="388" name="Google Shape;388;p46"/>
          <p:cNvPicPr preferRelativeResize="0"/>
          <p:nvPr/>
        </p:nvPicPr>
        <p:blipFill>
          <a:blip r:embed="rId3">
            <a:alphaModFix/>
          </a:blip>
          <a:stretch>
            <a:fillRect/>
          </a:stretch>
        </p:blipFill>
        <p:spPr>
          <a:xfrm>
            <a:off x="7183048" y="3589451"/>
            <a:ext cx="1748974" cy="1368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7"/>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Functionality</a:t>
            </a:r>
            <a:endParaRPr/>
          </a:p>
        </p:txBody>
      </p:sp>
      <p:sp>
        <p:nvSpPr>
          <p:cNvPr id="394" name="Google Shape;394;p47"/>
          <p:cNvSpPr txBox="1"/>
          <p:nvPr>
            <p:ph idx="1" type="body"/>
          </p:nvPr>
        </p:nvSpPr>
        <p:spPr>
          <a:xfrm>
            <a:off x="1795200" y="1574850"/>
            <a:ext cx="5553600" cy="314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rPr>
              <a:t>All the text including the sentence and the OCR text is converted into a stereo audio file using TTS technology</a:t>
            </a:r>
            <a:endParaRPr sz="1800">
              <a:solidFill>
                <a:srgbClr val="FFFFFF"/>
              </a:solidFill>
            </a:endParaRPr>
          </a:p>
          <a:p>
            <a:pPr indent="-311150" lvl="1" marL="914400" rtl="0" algn="l">
              <a:lnSpc>
                <a:spcPct val="115000"/>
              </a:lnSpc>
              <a:spcBef>
                <a:spcPts val="0"/>
              </a:spcBef>
              <a:spcAft>
                <a:spcPts val="0"/>
              </a:spcAft>
              <a:buClr>
                <a:srgbClr val="FFFFFF"/>
              </a:buClr>
              <a:buSzPts val="1300"/>
              <a:buFont typeface="Consolas"/>
              <a:buChar char="›"/>
            </a:pPr>
            <a:r>
              <a:rPr lang="en" sz="1700">
                <a:solidFill>
                  <a:srgbClr val="FFFFFF"/>
                </a:solidFill>
                <a:latin typeface="Consolas"/>
                <a:ea typeface="Consolas"/>
                <a:cs typeface="Consolas"/>
                <a:sym typeface="Consolas"/>
              </a:rPr>
              <a:t>gTTS</a:t>
            </a:r>
            <a:r>
              <a:rPr lang="en" sz="1800">
                <a:solidFill>
                  <a:srgbClr val="FFFFFF"/>
                </a:solidFill>
              </a:rPr>
              <a:t> python library is used</a:t>
            </a:r>
            <a:endParaRPr sz="1800">
              <a:solidFill>
                <a:srgbClr val="FFFFFF"/>
              </a:solidFill>
            </a:endParaRPr>
          </a:p>
          <a:p>
            <a:pPr indent="-317500" lvl="1" marL="914400" rtl="0" algn="l">
              <a:lnSpc>
                <a:spcPct val="115000"/>
              </a:lnSpc>
              <a:spcBef>
                <a:spcPts val="0"/>
              </a:spcBef>
              <a:spcAft>
                <a:spcPts val="0"/>
              </a:spcAft>
              <a:buClr>
                <a:srgbClr val="FFFFFF"/>
              </a:buClr>
              <a:buSzPts val="1400"/>
              <a:buChar char="›"/>
            </a:pPr>
            <a:r>
              <a:rPr lang="en" sz="1800">
                <a:solidFill>
                  <a:srgbClr val="FFFFFF"/>
                </a:solidFill>
              </a:rPr>
              <a:t>Although the most popular approach is </a:t>
            </a:r>
            <a:r>
              <a:rPr lang="en" sz="1700">
                <a:solidFill>
                  <a:srgbClr val="FFFFFF"/>
                </a:solidFill>
                <a:latin typeface="Consolas"/>
                <a:ea typeface="Consolas"/>
                <a:cs typeface="Consolas"/>
                <a:sym typeface="Consolas"/>
              </a:rPr>
              <a:t>pyttsx3</a:t>
            </a:r>
            <a:r>
              <a:rPr lang="en" sz="1800">
                <a:solidFill>
                  <a:srgbClr val="FFFFFF"/>
                </a:solidFill>
              </a:rPr>
              <a:t>, we chose gTTS because the </a:t>
            </a:r>
            <a:r>
              <a:rPr lang="en" sz="1700">
                <a:solidFill>
                  <a:srgbClr val="FFFFFF"/>
                </a:solidFill>
                <a:latin typeface="Consolas"/>
                <a:ea typeface="Consolas"/>
                <a:cs typeface="Consolas"/>
                <a:sym typeface="Consolas"/>
              </a:rPr>
              <a:t>pyttsx3 </a:t>
            </a:r>
            <a:r>
              <a:rPr lang="en" sz="1800">
                <a:solidFill>
                  <a:srgbClr val="FFFFFF"/>
                </a:solidFill>
              </a:rPr>
              <a:t>voice on RPi sounds robotic</a:t>
            </a:r>
            <a:endParaRPr sz="1800">
              <a:solidFill>
                <a:srgbClr val="FFFFFF"/>
              </a:solidFill>
            </a:endParaRPr>
          </a:p>
          <a:p>
            <a:pPr indent="-317500" lvl="0" marL="457200" rtl="0" algn="l">
              <a:lnSpc>
                <a:spcPct val="115000"/>
              </a:lnSpc>
              <a:spcBef>
                <a:spcPts val="0"/>
              </a:spcBef>
              <a:spcAft>
                <a:spcPts val="0"/>
              </a:spcAft>
              <a:buClr>
                <a:srgbClr val="FFFFFF"/>
              </a:buClr>
              <a:buSzPts val="1400"/>
              <a:buChar char="›"/>
            </a:pPr>
            <a:r>
              <a:rPr lang="en" sz="1800">
                <a:solidFill>
                  <a:srgbClr val="FFFFFF"/>
                </a:solidFill>
              </a:rPr>
              <a:t>Lastly, the audio file is read out through the speaker using the </a:t>
            </a:r>
            <a:r>
              <a:rPr lang="en" sz="1700">
                <a:solidFill>
                  <a:srgbClr val="FFFFFF"/>
                </a:solidFill>
                <a:latin typeface="Consolas"/>
                <a:ea typeface="Consolas"/>
                <a:cs typeface="Consolas"/>
                <a:sym typeface="Consolas"/>
              </a:rPr>
              <a:t>I2S</a:t>
            </a:r>
            <a:r>
              <a:rPr lang="en" sz="1800">
                <a:solidFill>
                  <a:srgbClr val="FFFFFF"/>
                </a:solidFill>
              </a:rPr>
              <a:t> Interface</a:t>
            </a:r>
            <a:endParaRPr sz="2200">
              <a:solidFill>
                <a:srgbClr val="FFFFFF"/>
              </a:solidFill>
            </a:endParaRPr>
          </a:p>
        </p:txBody>
      </p:sp>
      <p:pic>
        <p:nvPicPr>
          <p:cNvPr id="395" name="Google Shape;395;p47"/>
          <p:cNvPicPr preferRelativeResize="0"/>
          <p:nvPr/>
        </p:nvPicPr>
        <p:blipFill>
          <a:blip r:embed="rId3">
            <a:alphaModFix/>
          </a:blip>
          <a:stretch>
            <a:fillRect/>
          </a:stretch>
        </p:blipFill>
        <p:spPr>
          <a:xfrm>
            <a:off x="6984693" y="3603450"/>
            <a:ext cx="2036651" cy="1345800"/>
          </a:xfrm>
          <a:prstGeom prst="rect">
            <a:avLst/>
          </a:prstGeom>
          <a:noFill/>
          <a:ln>
            <a:noFill/>
          </a:ln>
        </p:spPr>
      </p:pic>
      <p:pic>
        <p:nvPicPr>
          <p:cNvPr id="396" name="Google Shape;396;p47"/>
          <p:cNvPicPr preferRelativeResize="0"/>
          <p:nvPr/>
        </p:nvPicPr>
        <p:blipFill>
          <a:blip r:embed="rId4">
            <a:alphaModFix/>
          </a:blip>
          <a:stretch>
            <a:fillRect/>
          </a:stretch>
        </p:blipFill>
        <p:spPr>
          <a:xfrm>
            <a:off x="523650" y="3813025"/>
            <a:ext cx="1368224" cy="1136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Hardware Components</a:t>
            </a:r>
            <a:endParaRPr/>
          </a:p>
        </p:txBody>
      </p:sp>
      <p:sp>
        <p:nvSpPr>
          <p:cNvPr id="402" name="Google Shape;402;p48"/>
          <p:cNvSpPr txBox="1"/>
          <p:nvPr>
            <p:ph idx="1" type="body"/>
          </p:nvPr>
        </p:nvSpPr>
        <p:spPr>
          <a:xfrm>
            <a:off x="2317050" y="1468875"/>
            <a:ext cx="4509900" cy="3867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Raspberry Pi Model 3B</a:t>
            </a:r>
            <a:endParaRPr sz="2000" u="sng"/>
          </a:p>
        </p:txBody>
      </p:sp>
      <p:pic>
        <p:nvPicPr>
          <p:cNvPr id="403" name="Google Shape;403;p48"/>
          <p:cNvPicPr preferRelativeResize="0"/>
          <p:nvPr/>
        </p:nvPicPr>
        <p:blipFill>
          <a:blip r:embed="rId3">
            <a:alphaModFix/>
          </a:blip>
          <a:stretch>
            <a:fillRect/>
          </a:stretch>
        </p:blipFill>
        <p:spPr>
          <a:xfrm>
            <a:off x="2501361" y="2229200"/>
            <a:ext cx="4141275" cy="2756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Hardware Components</a:t>
            </a:r>
            <a:endParaRPr/>
          </a:p>
        </p:txBody>
      </p:sp>
      <p:sp>
        <p:nvSpPr>
          <p:cNvPr id="409" name="Google Shape;409;p49"/>
          <p:cNvSpPr txBox="1"/>
          <p:nvPr>
            <p:ph idx="1" type="body"/>
          </p:nvPr>
        </p:nvSpPr>
        <p:spPr>
          <a:xfrm>
            <a:off x="2317050" y="1468875"/>
            <a:ext cx="4509900" cy="3867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Raspberry Pi Camera Module V2.1</a:t>
            </a:r>
            <a:endParaRPr sz="2000" u="sng"/>
          </a:p>
        </p:txBody>
      </p:sp>
      <p:pic>
        <p:nvPicPr>
          <p:cNvPr id="410" name="Google Shape;410;p49"/>
          <p:cNvPicPr preferRelativeResize="0"/>
          <p:nvPr/>
        </p:nvPicPr>
        <p:blipFill>
          <a:blip r:embed="rId3">
            <a:alphaModFix/>
          </a:blip>
          <a:stretch>
            <a:fillRect/>
          </a:stretch>
        </p:blipFill>
        <p:spPr>
          <a:xfrm>
            <a:off x="2501350" y="2229200"/>
            <a:ext cx="4141275" cy="275109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Hardware Components</a:t>
            </a:r>
            <a:endParaRPr/>
          </a:p>
        </p:txBody>
      </p:sp>
      <p:sp>
        <p:nvSpPr>
          <p:cNvPr id="416" name="Google Shape;416;p50"/>
          <p:cNvSpPr txBox="1"/>
          <p:nvPr>
            <p:ph idx="1" type="body"/>
          </p:nvPr>
        </p:nvSpPr>
        <p:spPr>
          <a:xfrm>
            <a:off x="2317050" y="1468875"/>
            <a:ext cx="4509900" cy="3867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ABS-224-RC Speaker</a:t>
            </a:r>
            <a:endParaRPr sz="2000" u="sng"/>
          </a:p>
        </p:txBody>
      </p:sp>
      <p:pic>
        <p:nvPicPr>
          <p:cNvPr id="417" name="Google Shape;417;p50"/>
          <p:cNvPicPr preferRelativeResize="0"/>
          <p:nvPr/>
        </p:nvPicPr>
        <p:blipFill>
          <a:blip r:embed="rId3">
            <a:alphaModFix/>
          </a:blip>
          <a:stretch>
            <a:fillRect/>
          </a:stretch>
        </p:blipFill>
        <p:spPr>
          <a:xfrm>
            <a:off x="2501350" y="2215750"/>
            <a:ext cx="4141275" cy="1865439"/>
          </a:xfrm>
          <a:prstGeom prst="rect">
            <a:avLst/>
          </a:prstGeom>
          <a:noFill/>
          <a:ln>
            <a:noFill/>
          </a:ln>
        </p:spPr>
      </p:pic>
      <p:sp>
        <p:nvSpPr>
          <p:cNvPr id="418" name="Google Shape;418;p50"/>
          <p:cNvSpPr txBox="1"/>
          <p:nvPr>
            <p:ph idx="1" type="body"/>
          </p:nvPr>
        </p:nvSpPr>
        <p:spPr>
          <a:xfrm>
            <a:off x="2317038" y="4162750"/>
            <a:ext cx="4509900" cy="3867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a:t>2W 4Ω</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Hardware Components</a:t>
            </a:r>
            <a:endParaRPr/>
          </a:p>
        </p:txBody>
      </p:sp>
      <p:sp>
        <p:nvSpPr>
          <p:cNvPr id="424" name="Google Shape;424;p51"/>
          <p:cNvSpPr txBox="1"/>
          <p:nvPr>
            <p:ph idx="1" type="body"/>
          </p:nvPr>
        </p:nvSpPr>
        <p:spPr>
          <a:xfrm>
            <a:off x="2317050" y="1468875"/>
            <a:ext cx="4509900" cy="3867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0"/>
              </a:spcAft>
              <a:buClr>
                <a:schemeClr val="dk1"/>
              </a:buClr>
              <a:buSzPts val="1100"/>
              <a:buFont typeface="Arial"/>
              <a:buNone/>
            </a:pPr>
            <a:r>
              <a:rPr lang="en" sz="2000" u="sng"/>
              <a:t>Adafruit I2S 3W Class D Amplifier Breakout MAX98357A</a:t>
            </a:r>
            <a:endParaRPr sz="2000" u="sng"/>
          </a:p>
          <a:p>
            <a:pPr indent="0" lvl="0" marL="0" rtl="0" algn="ctr">
              <a:lnSpc>
                <a:spcPct val="107916"/>
              </a:lnSpc>
              <a:spcBef>
                <a:spcPts val="800"/>
              </a:spcBef>
              <a:spcAft>
                <a:spcPts val="0"/>
              </a:spcAft>
              <a:buClr>
                <a:schemeClr val="dk1"/>
              </a:buClr>
              <a:buSzPts val="1100"/>
              <a:buFont typeface="Arial"/>
              <a:buNone/>
            </a:pPr>
            <a:r>
              <a:t/>
            </a:r>
            <a:endParaRPr sz="2000" u="sng"/>
          </a:p>
          <a:p>
            <a:pPr indent="0" lvl="0" marL="0" rtl="0" algn="ctr">
              <a:lnSpc>
                <a:spcPct val="107916"/>
              </a:lnSpc>
              <a:spcBef>
                <a:spcPts val="800"/>
              </a:spcBef>
              <a:spcAft>
                <a:spcPts val="800"/>
              </a:spcAft>
              <a:buNone/>
            </a:pPr>
            <a:r>
              <a:t/>
            </a:r>
            <a:endParaRPr sz="2000" u="sng"/>
          </a:p>
        </p:txBody>
      </p:sp>
      <p:pic>
        <p:nvPicPr>
          <p:cNvPr id="425" name="Google Shape;425;p51"/>
          <p:cNvPicPr preferRelativeResize="0"/>
          <p:nvPr/>
        </p:nvPicPr>
        <p:blipFill>
          <a:blip r:embed="rId3">
            <a:alphaModFix/>
          </a:blip>
          <a:stretch>
            <a:fillRect/>
          </a:stretch>
        </p:blipFill>
        <p:spPr>
          <a:xfrm>
            <a:off x="2803813" y="2316625"/>
            <a:ext cx="3536375" cy="2646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Hardware Components</a:t>
            </a:r>
            <a:endParaRPr/>
          </a:p>
        </p:txBody>
      </p:sp>
      <p:sp>
        <p:nvSpPr>
          <p:cNvPr id="431" name="Google Shape;431;p52"/>
          <p:cNvSpPr txBox="1"/>
          <p:nvPr>
            <p:ph idx="1" type="body"/>
          </p:nvPr>
        </p:nvSpPr>
        <p:spPr>
          <a:xfrm>
            <a:off x="2317050" y="1468875"/>
            <a:ext cx="4509900" cy="7836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Custom-Made Circuit Board to wire up all the components</a:t>
            </a:r>
            <a:endParaRPr sz="2000" u="sng"/>
          </a:p>
        </p:txBody>
      </p:sp>
      <p:pic>
        <p:nvPicPr>
          <p:cNvPr id="432" name="Google Shape;432;p52"/>
          <p:cNvPicPr preferRelativeResize="0"/>
          <p:nvPr/>
        </p:nvPicPr>
        <p:blipFill>
          <a:blip r:embed="rId3">
            <a:alphaModFix/>
          </a:blip>
          <a:stretch>
            <a:fillRect/>
          </a:stretch>
        </p:blipFill>
        <p:spPr>
          <a:xfrm>
            <a:off x="2984013" y="2323350"/>
            <a:ext cx="3175980" cy="2646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3"/>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Hardware Components</a:t>
            </a:r>
            <a:endParaRPr/>
          </a:p>
        </p:txBody>
      </p:sp>
      <p:sp>
        <p:nvSpPr>
          <p:cNvPr id="438" name="Google Shape;438;p53"/>
          <p:cNvSpPr txBox="1"/>
          <p:nvPr>
            <p:ph idx="1" type="body"/>
          </p:nvPr>
        </p:nvSpPr>
        <p:spPr>
          <a:xfrm>
            <a:off x="2317050" y="1334425"/>
            <a:ext cx="4509900" cy="5928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3D Printed Scanner Casing</a:t>
            </a:r>
            <a:endParaRPr sz="2000" u="sng"/>
          </a:p>
        </p:txBody>
      </p:sp>
      <p:pic>
        <p:nvPicPr>
          <p:cNvPr id="439" name="Google Shape;439;p53"/>
          <p:cNvPicPr preferRelativeResize="0"/>
          <p:nvPr/>
        </p:nvPicPr>
        <p:blipFill>
          <a:blip r:embed="rId3">
            <a:alphaModFix/>
          </a:blip>
          <a:stretch>
            <a:fillRect/>
          </a:stretch>
        </p:blipFill>
        <p:spPr>
          <a:xfrm>
            <a:off x="1600212" y="1927225"/>
            <a:ext cx="5943600" cy="304114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ph type="title"/>
          </p:nvPr>
        </p:nvSpPr>
        <p:spPr>
          <a:xfrm>
            <a:off x="1196402" y="698425"/>
            <a:ext cx="67512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Hardware Components</a:t>
            </a:r>
            <a:endParaRPr/>
          </a:p>
        </p:txBody>
      </p:sp>
      <p:sp>
        <p:nvSpPr>
          <p:cNvPr id="445" name="Google Shape;445;p54"/>
          <p:cNvSpPr txBox="1"/>
          <p:nvPr>
            <p:ph idx="1" type="body"/>
          </p:nvPr>
        </p:nvSpPr>
        <p:spPr>
          <a:xfrm>
            <a:off x="2317050" y="1334425"/>
            <a:ext cx="4509900" cy="592800"/>
          </a:xfrm>
          <a:prstGeom prst="rect">
            <a:avLst/>
          </a:prstGeom>
        </p:spPr>
        <p:txBody>
          <a:bodyPr anchorCtr="0" anchor="t" bIns="91425" lIns="91425" spcFirstLastPara="1" rIns="91425" wrap="square" tIns="91425">
            <a:noAutofit/>
          </a:bodyPr>
          <a:lstStyle/>
          <a:p>
            <a:pPr indent="0" lvl="0" marL="0" rtl="0" algn="ctr">
              <a:lnSpc>
                <a:spcPct val="107916"/>
              </a:lnSpc>
              <a:spcBef>
                <a:spcPts val="600"/>
              </a:spcBef>
              <a:spcAft>
                <a:spcPts val="800"/>
              </a:spcAft>
              <a:buNone/>
            </a:pPr>
            <a:r>
              <a:rPr lang="en" sz="2000" u="sng"/>
              <a:t>3D Printed Stand</a:t>
            </a:r>
            <a:endParaRPr sz="2000" u="sng"/>
          </a:p>
        </p:txBody>
      </p:sp>
      <p:pic>
        <p:nvPicPr>
          <p:cNvPr id="446" name="Google Shape;446;p54"/>
          <p:cNvPicPr preferRelativeResize="0"/>
          <p:nvPr/>
        </p:nvPicPr>
        <p:blipFill>
          <a:blip r:embed="rId3">
            <a:alphaModFix/>
          </a:blip>
          <a:stretch>
            <a:fillRect/>
          </a:stretch>
        </p:blipFill>
        <p:spPr>
          <a:xfrm>
            <a:off x="2366713" y="1927225"/>
            <a:ext cx="4410566" cy="30449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9"/>
          <p:cNvSpPr txBox="1"/>
          <p:nvPr>
            <p:ph type="title"/>
          </p:nvPr>
        </p:nvSpPr>
        <p:spPr>
          <a:xfrm>
            <a:off x="1585938" y="744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Objective</a:t>
            </a:r>
            <a:endParaRPr/>
          </a:p>
        </p:txBody>
      </p:sp>
      <p:sp>
        <p:nvSpPr>
          <p:cNvPr id="220" name="Google Shape;220;p19"/>
          <p:cNvSpPr txBox="1"/>
          <p:nvPr>
            <p:ph idx="1" type="body"/>
          </p:nvPr>
        </p:nvSpPr>
        <p:spPr>
          <a:xfrm>
            <a:off x="1042875" y="1571550"/>
            <a:ext cx="6763500" cy="1000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000">
                <a:solidFill>
                  <a:schemeClr val="lt1"/>
                </a:solidFill>
              </a:rPr>
              <a:t>We aim to create a tool which aids blind people in reading contents on a paper out loud, be it text or images</a:t>
            </a:r>
            <a:endParaRPr sz="2000"/>
          </a:p>
        </p:txBody>
      </p:sp>
      <p:pic>
        <p:nvPicPr>
          <p:cNvPr id="221" name="Google Shape;221;p19"/>
          <p:cNvPicPr preferRelativeResize="0"/>
          <p:nvPr/>
        </p:nvPicPr>
        <p:blipFill>
          <a:blip r:embed="rId3">
            <a:alphaModFix/>
          </a:blip>
          <a:stretch>
            <a:fillRect/>
          </a:stretch>
        </p:blipFill>
        <p:spPr>
          <a:xfrm>
            <a:off x="5257825" y="2696499"/>
            <a:ext cx="1945325" cy="1945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5"/>
          <p:cNvSpPr txBox="1"/>
          <p:nvPr>
            <p:ph idx="4294967295"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SOFTWARE CODE</a:t>
            </a:r>
            <a:endParaRPr sz="6700" u="sng">
              <a:latin typeface="Amatic SC"/>
              <a:ea typeface="Amatic SC"/>
              <a:cs typeface="Amatic SC"/>
              <a:sym typeface="Amatic SC"/>
            </a:endParaRPr>
          </a:p>
        </p:txBody>
      </p:sp>
      <p:sp>
        <p:nvSpPr>
          <p:cNvPr id="452" name="Google Shape;452;p55"/>
          <p:cNvSpPr txBox="1"/>
          <p:nvPr/>
        </p:nvSpPr>
        <p:spPr>
          <a:xfrm>
            <a:off x="1756950" y="3365700"/>
            <a:ext cx="56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venir"/>
                <a:ea typeface="Avenir"/>
                <a:cs typeface="Avenir"/>
                <a:sym typeface="Avenir"/>
              </a:rPr>
              <a:t>GitHub Repository</a:t>
            </a:r>
            <a:r>
              <a:rPr lang="en">
                <a:solidFill>
                  <a:schemeClr val="lt1"/>
                </a:solidFill>
                <a:latin typeface="Avenir"/>
                <a:ea typeface="Avenir"/>
                <a:cs typeface="Avenir"/>
                <a:sym typeface="Avenir"/>
              </a:rPr>
              <a:t>: </a:t>
            </a:r>
            <a:r>
              <a:rPr lang="en" u="sng">
                <a:solidFill>
                  <a:schemeClr val="lt1"/>
                </a:solidFill>
                <a:latin typeface="Avenir"/>
                <a:ea typeface="Avenir"/>
                <a:cs typeface="Avenir"/>
                <a:sym typeface="Avenir"/>
                <a:hlinkClick r:id="rId3">
                  <a:extLst>
                    <a:ext uri="{A12FA001-AC4F-418D-AE19-62706E023703}">
                      <ahyp:hlinkClr val="tx"/>
                    </a:ext>
                  </a:extLst>
                </a:hlinkClick>
              </a:rPr>
              <a:t>https://github.com/tremainetan/ProjectBlindEye</a:t>
            </a:r>
            <a:endParaRPr>
              <a:solidFill>
                <a:schemeClr val="lt1"/>
              </a:solidFill>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type="title"/>
          </p:nvPr>
        </p:nvSpPr>
        <p:spPr>
          <a:xfrm>
            <a:off x="1585950" y="398825"/>
            <a:ext cx="5972100" cy="10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Taking Picture</a:t>
            </a:r>
            <a:endParaRPr/>
          </a:p>
        </p:txBody>
      </p:sp>
      <p:pic>
        <p:nvPicPr>
          <p:cNvPr id="458" name="Google Shape;458;p56"/>
          <p:cNvPicPr preferRelativeResize="0"/>
          <p:nvPr/>
        </p:nvPicPr>
        <p:blipFill>
          <a:blip r:embed="rId3">
            <a:alphaModFix/>
          </a:blip>
          <a:stretch>
            <a:fillRect/>
          </a:stretch>
        </p:blipFill>
        <p:spPr>
          <a:xfrm>
            <a:off x="1783100" y="1453329"/>
            <a:ext cx="5577799" cy="3036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1585950" y="398825"/>
            <a:ext cx="5972100" cy="10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Object Detection</a:t>
            </a:r>
            <a:endParaRPr/>
          </a:p>
        </p:txBody>
      </p:sp>
      <p:pic>
        <p:nvPicPr>
          <p:cNvPr id="464" name="Google Shape;464;p57"/>
          <p:cNvPicPr preferRelativeResize="0"/>
          <p:nvPr/>
        </p:nvPicPr>
        <p:blipFill>
          <a:blip r:embed="rId3">
            <a:alphaModFix/>
          </a:blip>
          <a:stretch>
            <a:fillRect/>
          </a:stretch>
        </p:blipFill>
        <p:spPr>
          <a:xfrm>
            <a:off x="1337350" y="1453325"/>
            <a:ext cx="6469301" cy="2862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1585950" y="398825"/>
            <a:ext cx="5972100" cy="10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Optical Character Recognition</a:t>
            </a:r>
            <a:endParaRPr/>
          </a:p>
        </p:txBody>
      </p:sp>
      <p:pic>
        <p:nvPicPr>
          <p:cNvPr id="470" name="Google Shape;470;p58"/>
          <p:cNvPicPr preferRelativeResize="0"/>
          <p:nvPr/>
        </p:nvPicPr>
        <p:blipFill>
          <a:blip r:embed="rId3">
            <a:alphaModFix/>
          </a:blip>
          <a:stretch>
            <a:fillRect/>
          </a:stretch>
        </p:blipFill>
        <p:spPr>
          <a:xfrm>
            <a:off x="2013464" y="1453325"/>
            <a:ext cx="5117075" cy="3342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1585950" y="398825"/>
            <a:ext cx="5972100" cy="10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Language Processing</a:t>
            </a:r>
            <a:endParaRPr/>
          </a:p>
        </p:txBody>
      </p:sp>
      <p:pic>
        <p:nvPicPr>
          <p:cNvPr id="476" name="Google Shape;476;p59"/>
          <p:cNvPicPr preferRelativeResize="0"/>
          <p:nvPr/>
        </p:nvPicPr>
        <p:blipFill>
          <a:blip r:embed="rId3">
            <a:alphaModFix/>
          </a:blip>
          <a:stretch>
            <a:fillRect/>
          </a:stretch>
        </p:blipFill>
        <p:spPr>
          <a:xfrm>
            <a:off x="1414788" y="1453325"/>
            <a:ext cx="6314425" cy="3369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0"/>
          <p:cNvSpPr txBox="1"/>
          <p:nvPr>
            <p:ph type="title"/>
          </p:nvPr>
        </p:nvSpPr>
        <p:spPr>
          <a:xfrm>
            <a:off x="1585950" y="398825"/>
            <a:ext cx="5972100" cy="10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Text to Speech and Playing Audio</a:t>
            </a:r>
            <a:endParaRPr/>
          </a:p>
        </p:txBody>
      </p:sp>
      <p:pic>
        <p:nvPicPr>
          <p:cNvPr id="482" name="Google Shape;482;p60"/>
          <p:cNvPicPr preferRelativeResize="0"/>
          <p:nvPr/>
        </p:nvPicPr>
        <p:blipFill>
          <a:blip r:embed="rId3">
            <a:alphaModFix/>
          </a:blip>
          <a:stretch>
            <a:fillRect/>
          </a:stretch>
        </p:blipFill>
        <p:spPr>
          <a:xfrm>
            <a:off x="917875" y="1453325"/>
            <a:ext cx="7308250" cy="3344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1"/>
          <p:cNvSpPr txBox="1"/>
          <p:nvPr>
            <p:ph type="title"/>
          </p:nvPr>
        </p:nvSpPr>
        <p:spPr>
          <a:xfrm>
            <a:off x="1585950" y="398825"/>
            <a:ext cx="5972100" cy="10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Main Code</a:t>
            </a:r>
            <a:endParaRPr/>
          </a:p>
        </p:txBody>
      </p:sp>
      <p:grpSp>
        <p:nvGrpSpPr>
          <p:cNvPr id="488" name="Google Shape;488;p61"/>
          <p:cNvGrpSpPr/>
          <p:nvPr/>
        </p:nvGrpSpPr>
        <p:grpSpPr>
          <a:xfrm>
            <a:off x="986863" y="1453313"/>
            <a:ext cx="7170262" cy="3339038"/>
            <a:chOff x="858838" y="1451713"/>
            <a:chExt cx="7170262" cy="3339038"/>
          </a:xfrm>
        </p:grpSpPr>
        <p:pic>
          <p:nvPicPr>
            <p:cNvPr id="489" name="Google Shape;489;p61"/>
            <p:cNvPicPr preferRelativeResize="0"/>
            <p:nvPr/>
          </p:nvPicPr>
          <p:blipFill rotWithShape="1">
            <a:blip r:embed="rId3">
              <a:alphaModFix/>
            </a:blip>
            <a:srcRect b="0" l="0" r="24862" t="0"/>
            <a:stretch/>
          </p:blipFill>
          <p:spPr>
            <a:xfrm>
              <a:off x="858838" y="1451725"/>
              <a:ext cx="3665112" cy="3339025"/>
            </a:xfrm>
            <a:prstGeom prst="rect">
              <a:avLst/>
            </a:prstGeom>
            <a:noFill/>
            <a:ln>
              <a:noFill/>
            </a:ln>
          </p:spPr>
        </p:pic>
        <p:pic>
          <p:nvPicPr>
            <p:cNvPr id="490" name="Google Shape;490;p61"/>
            <p:cNvPicPr preferRelativeResize="0"/>
            <p:nvPr/>
          </p:nvPicPr>
          <p:blipFill>
            <a:blip r:embed="rId4">
              <a:alphaModFix/>
            </a:blip>
            <a:stretch>
              <a:fillRect/>
            </a:stretch>
          </p:blipFill>
          <p:spPr>
            <a:xfrm>
              <a:off x="4523950" y="1451713"/>
              <a:ext cx="3505150" cy="3339025"/>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2"/>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User Testing</a:t>
            </a:r>
            <a:endParaRPr sz="6700" u="sng">
              <a:latin typeface="Amatic SC"/>
              <a:ea typeface="Amatic SC"/>
              <a:cs typeface="Amatic SC"/>
              <a:sym typeface="Amatic S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3"/>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User testing</a:t>
            </a:r>
            <a:endParaRPr/>
          </a:p>
        </p:txBody>
      </p:sp>
      <p:sp>
        <p:nvSpPr>
          <p:cNvPr id="501" name="Google Shape;501;p63"/>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342900" lvl="0" marL="457200" rtl="0" algn="l">
              <a:lnSpc>
                <a:spcPct val="107916"/>
              </a:lnSpc>
              <a:spcBef>
                <a:spcPts val="0"/>
              </a:spcBef>
              <a:spcAft>
                <a:spcPts val="0"/>
              </a:spcAft>
              <a:buClr>
                <a:schemeClr val="lt1"/>
              </a:buClr>
              <a:buSzPts val="1800"/>
              <a:buChar char="›"/>
            </a:pPr>
            <a:r>
              <a:rPr lang="en" sz="1800">
                <a:solidFill>
                  <a:schemeClr val="lt1"/>
                </a:solidFill>
              </a:rPr>
              <a:t>Due to COVID-19 restrictions, we could only conduct pilot testing on our family members</a:t>
            </a:r>
            <a:endParaRPr sz="1800">
              <a:solidFill>
                <a:schemeClr val="lt1"/>
              </a:solidFill>
            </a:endParaRPr>
          </a:p>
          <a:p>
            <a:pPr indent="-342900" lvl="0" marL="457200" rtl="0" algn="l">
              <a:lnSpc>
                <a:spcPct val="107916"/>
              </a:lnSpc>
              <a:spcBef>
                <a:spcPts val="800"/>
              </a:spcBef>
              <a:spcAft>
                <a:spcPts val="800"/>
              </a:spcAft>
              <a:buClr>
                <a:schemeClr val="lt1"/>
              </a:buClr>
              <a:buSzPts val="1800"/>
              <a:buChar char="›"/>
            </a:pPr>
            <a:r>
              <a:rPr lang="en" sz="1800">
                <a:solidFill>
                  <a:schemeClr val="lt1"/>
                </a:solidFill>
              </a:rPr>
              <a:t>We used the </a:t>
            </a:r>
            <a:r>
              <a:rPr lang="en" sz="1800">
                <a:solidFill>
                  <a:schemeClr val="lt1"/>
                </a:solidFill>
              </a:rPr>
              <a:t>completed</a:t>
            </a:r>
            <a:r>
              <a:rPr lang="en" sz="1800">
                <a:solidFill>
                  <a:schemeClr val="lt1"/>
                </a:solidFill>
              </a:rPr>
              <a:t> scanner and the first prototype of the stand, but showed the 3D model of the stand as well</a:t>
            </a:r>
            <a:endParaRPr sz="18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4"/>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User testing</a:t>
            </a:r>
            <a:endParaRPr/>
          </a:p>
        </p:txBody>
      </p:sp>
      <p:sp>
        <p:nvSpPr>
          <p:cNvPr id="507" name="Google Shape;507;p64"/>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800">
                <a:solidFill>
                  <a:schemeClr val="lt1"/>
                </a:solidFill>
              </a:rPr>
              <a:t>1)How necessary do you think this project is?</a:t>
            </a:r>
            <a:endParaRPr sz="1800">
              <a:solidFill>
                <a:schemeClr val="lt1"/>
              </a:solidFill>
            </a:endParaRPr>
          </a:p>
          <a:p>
            <a:pPr indent="0" lvl="0" marL="0" rtl="0" algn="l">
              <a:lnSpc>
                <a:spcPct val="107916"/>
              </a:lnSpc>
              <a:spcBef>
                <a:spcPts val="800"/>
              </a:spcBef>
              <a:spcAft>
                <a:spcPts val="800"/>
              </a:spcAft>
              <a:buNone/>
            </a:pPr>
            <a:r>
              <a:rPr lang="en" sz="1800">
                <a:solidFill>
                  <a:schemeClr val="lt1"/>
                </a:solidFill>
              </a:rPr>
              <a:t>Scale: 1-5, 1: not necessary, 5: very necessary</a:t>
            </a:r>
            <a:endParaRPr sz="1800">
              <a:solidFill>
                <a:schemeClr val="lt1"/>
              </a:solidFill>
            </a:endParaRPr>
          </a:p>
        </p:txBody>
      </p:sp>
      <p:pic>
        <p:nvPicPr>
          <p:cNvPr id="508" name="Google Shape;508;p64"/>
          <p:cNvPicPr preferRelativeResize="0"/>
          <p:nvPr/>
        </p:nvPicPr>
        <p:blipFill>
          <a:blip r:embed="rId3">
            <a:alphaModFix/>
          </a:blip>
          <a:stretch>
            <a:fillRect/>
          </a:stretch>
        </p:blipFill>
        <p:spPr>
          <a:xfrm>
            <a:off x="1828800" y="2630900"/>
            <a:ext cx="5486400" cy="197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0"/>
          <p:cNvSpPr txBox="1"/>
          <p:nvPr>
            <p:ph type="title"/>
          </p:nvPr>
        </p:nvSpPr>
        <p:spPr>
          <a:xfrm>
            <a:off x="1585938" y="7447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Target Audience</a:t>
            </a:r>
            <a:endParaRPr/>
          </a:p>
        </p:txBody>
      </p:sp>
      <p:sp>
        <p:nvSpPr>
          <p:cNvPr id="227" name="Google Shape;227;p20"/>
          <p:cNvSpPr txBox="1"/>
          <p:nvPr>
            <p:ph idx="1" type="body"/>
          </p:nvPr>
        </p:nvSpPr>
        <p:spPr>
          <a:xfrm>
            <a:off x="1585950" y="1714500"/>
            <a:ext cx="5972100" cy="1857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chemeClr val="lt1"/>
              </a:buClr>
              <a:buSzPts val="2000"/>
              <a:buChar char="›"/>
            </a:pPr>
            <a:r>
              <a:rPr lang="en" sz="2000">
                <a:solidFill>
                  <a:schemeClr val="lt1"/>
                </a:solidFill>
              </a:rPr>
              <a:t>We are targeting blind people above 12 yrs old</a:t>
            </a:r>
            <a:endParaRPr sz="2000">
              <a:solidFill>
                <a:schemeClr val="lt1"/>
              </a:solidFill>
            </a:endParaRPr>
          </a:p>
          <a:p>
            <a:pPr indent="-355600" lvl="0" marL="457200" rtl="0" algn="l">
              <a:spcBef>
                <a:spcPts val="600"/>
              </a:spcBef>
              <a:spcAft>
                <a:spcPts val="0"/>
              </a:spcAft>
              <a:buClr>
                <a:schemeClr val="lt1"/>
              </a:buClr>
              <a:buSzPts val="2000"/>
              <a:buChar char="›"/>
            </a:pPr>
            <a:r>
              <a:rPr lang="en" sz="2000">
                <a:solidFill>
                  <a:schemeClr val="lt1"/>
                </a:solidFill>
              </a:rPr>
              <a:t>Reason: Users below 12 might need the basic skills of using the product.</a:t>
            </a:r>
            <a:endParaRPr sz="2000">
              <a:solidFill>
                <a:schemeClr val="lt1"/>
              </a:solidFill>
            </a:endParaRPr>
          </a:p>
        </p:txBody>
      </p:sp>
      <p:pic>
        <p:nvPicPr>
          <p:cNvPr id="228" name="Google Shape;228;p20"/>
          <p:cNvPicPr preferRelativeResize="0"/>
          <p:nvPr/>
        </p:nvPicPr>
        <p:blipFill>
          <a:blip r:embed="rId3">
            <a:alphaModFix/>
          </a:blip>
          <a:stretch>
            <a:fillRect/>
          </a:stretch>
        </p:blipFill>
        <p:spPr>
          <a:xfrm>
            <a:off x="4596850" y="3290425"/>
            <a:ext cx="2030550" cy="1473150"/>
          </a:xfrm>
          <a:prstGeom prst="rect">
            <a:avLst/>
          </a:prstGeom>
          <a:noFill/>
          <a:ln>
            <a:noFill/>
          </a:ln>
        </p:spPr>
      </p:pic>
      <p:pic>
        <p:nvPicPr>
          <p:cNvPr id="229" name="Google Shape;229;p20"/>
          <p:cNvPicPr preferRelativeResize="0"/>
          <p:nvPr/>
        </p:nvPicPr>
        <p:blipFill>
          <a:blip r:embed="rId4">
            <a:alphaModFix/>
          </a:blip>
          <a:stretch>
            <a:fillRect/>
          </a:stretch>
        </p:blipFill>
        <p:spPr>
          <a:xfrm>
            <a:off x="2516612" y="3290425"/>
            <a:ext cx="2212662" cy="1473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5"/>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User testing</a:t>
            </a:r>
            <a:endParaRPr/>
          </a:p>
        </p:txBody>
      </p:sp>
      <p:sp>
        <p:nvSpPr>
          <p:cNvPr id="514" name="Google Shape;514;p65"/>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800">
                <a:solidFill>
                  <a:schemeClr val="lt1"/>
                </a:solidFill>
              </a:rPr>
              <a:t>2) </a:t>
            </a:r>
            <a:r>
              <a:rPr lang="en" sz="1800">
                <a:solidFill>
                  <a:schemeClr val="lt1"/>
                </a:solidFill>
              </a:rPr>
              <a:t>How intuitive is the design of the build?</a:t>
            </a:r>
            <a:endParaRPr sz="1800">
              <a:solidFill>
                <a:schemeClr val="lt1"/>
              </a:solidFill>
            </a:endParaRPr>
          </a:p>
          <a:p>
            <a:pPr indent="0" lvl="0" marL="0" rtl="0" algn="l">
              <a:lnSpc>
                <a:spcPct val="107916"/>
              </a:lnSpc>
              <a:spcBef>
                <a:spcPts val="800"/>
              </a:spcBef>
              <a:spcAft>
                <a:spcPts val="800"/>
              </a:spcAft>
              <a:buNone/>
            </a:pPr>
            <a:r>
              <a:rPr lang="en" sz="1800">
                <a:solidFill>
                  <a:schemeClr val="lt1"/>
                </a:solidFill>
              </a:rPr>
              <a:t>Scale: 1-5, 1: not intuitive, 5: very intuitive</a:t>
            </a:r>
            <a:endParaRPr sz="1800">
              <a:solidFill>
                <a:schemeClr val="lt1"/>
              </a:solidFill>
            </a:endParaRPr>
          </a:p>
        </p:txBody>
      </p:sp>
      <p:pic>
        <p:nvPicPr>
          <p:cNvPr id="515" name="Google Shape;515;p65"/>
          <p:cNvPicPr preferRelativeResize="0"/>
          <p:nvPr/>
        </p:nvPicPr>
        <p:blipFill>
          <a:blip r:embed="rId3">
            <a:alphaModFix/>
          </a:blip>
          <a:stretch>
            <a:fillRect/>
          </a:stretch>
        </p:blipFill>
        <p:spPr>
          <a:xfrm>
            <a:off x="1881188" y="2571750"/>
            <a:ext cx="5381625" cy="2038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6"/>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User testing</a:t>
            </a:r>
            <a:endParaRPr/>
          </a:p>
        </p:txBody>
      </p:sp>
      <p:sp>
        <p:nvSpPr>
          <p:cNvPr id="521" name="Google Shape;521;p66"/>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800">
                <a:solidFill>
                  <a:schemeClr val="lt1"/>
                </a:solidFill>
              </a:rPr>
              <a:t>3</a:t>
            </a:r>
            <a:r>
              <a:rPr lang="en" sz="1800">
                <a:solidFill>
                  <a:schemeClr val="lt1"/>
                </a:solidFill>
              </a:rPr>
              <a:t>) How effective is the scanner in conveying the text message to the user?</a:t>
            </a:r>
            <a:endParaRPr sz="1800">
              <a:solidFill>
                <a:schemeClr val="lt1"/>
              </a:solidFill>
            </a:endParaRPr>
          </a:p>
          <a:p>
            <a:pPr indent="0" lvl="0" marL="0" rtl="0" algn="l">
              <a:lnSpc>
                <a:spcPct val="107916"/>
              </a:lnSpc>
              <a:spcBef>
                <a:spcPts val="800"/>
              </a:spcBef>
              <a:spcAft>
                <a:spcPts val="800"/>
              </a:spcAft>
              <a:buNone/>
            </a:pPr>
            <a:r>
              <a:rPr lang="en" sz="1800">
                <a:solidFill>
                  <a:schemeClr val="lt1"/>
                </a:solidFill>
              </a:rPr>
              <a:t>Scale: 1-5, 1: least effective, 5: very effective</a:t>
            </a:r>
            <a:endParaRPr sz="1800">
              <a:solidFill>
                <a:schemeClr val="lt1"/>
              </a:solidFill>
            </a:endParaRPr>
          </a:p>
        </p:txBody>
      </p:sp>
      <p:pic>
        <p:nvPicPr>
          <p:cNvPr id="522" name="Google Shape;522;p66"/>
          <p:cNvPicPr preferRelativeResize="0"/>
          <p:nvPr/>
        </p:nvPicPr>
        <p:blipFill>
          <a:blip r:embed="rId3">
            <a:alphaModFix/>
          </a:blip>
          <a:stretch>
            <a:fillRect/>
          </a:stretch>
        </p:blipFill>
        <p:spPr>
          <a:xfrm>
            <a:off x="1890713" y="2693050"/>
            <a:ext cx="5362575" cy="1990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7"/>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User testing</a:t>
            </a:r>
            <a:endParaRPr/>
          </a:p>
        </p:txBody>
      </p:sp>
      <p:sp>
        <p:nvSpPr>
          <p:cNvPr id="528" name="Google Shape;528;p67"/>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800">
                <a:solidFill>
                  <a:schemeClr val="lt1"/>
                </a:solidFill>
              </a:rPr>
              <a:t>4</a:t>
            </a:r>
            <a:r>
              <a:rPr lang="en" sz="1800">
                <a:solidFill>
                  <a:schemeClr val="lt1"/>
                </a:solidFill>
              </a:rPr>
              <a:t>) How effective is the scanner in enabling the user to visualise the pictures on the paper?</a:t>
            </a:r>
            <a:endParaRPr sz="1800">
              <a:solidFill>
                <a:schemeClr val="lt1"/>
              </a:solidFill>
            </a:endParaRPr>
          </a:p>
          <a:p>
            <a:pPr indent="0" lvl="0" marL="0" rtl="0" algn="l">
              <a:lnSpc>
                <a:spcPct val="107916"/>
              </a:lnSpc>
              <a:spcBef>
                <a:spcPts val="800"/>
              </a:spcBef>
              <a:spcAft>
                <a:spcPts val="800"/>
              </a:spcAft>
              <a:buNone/>
            </a:pPr>
            <a:r>
              <a:rPr lang="en" sz="1800">
                <a:solidFill>
                  <a:schemeClr val="lt1"/>
                </a:solidFill>
              </a:rPr>
              <a:t>Scale: 1-5, 1: least, 5: very effective</a:t>
            </a:r>
            <a:endParaRPr sz="1800">
              <a:solidFill>
                <a:schemeClr val="lt1"/>
              </a:solidFill>
            </a:endParaRPr>
          </a:p>
        </p:txBody>
      </p:sp>
      <p:pic>
        <p:nvPicPr>
          <p:cNvPr id="529" name="Google Shape;529;p67"/>
          <p:cNvPicPr preferRelativeResize="0"/>
          <p:nvPr/>
        </p:nvPicPr>
        <p:blipFill>
          <a:blip r:embed="rId3">
            <a:alphaModFix/>
          </a:blip>
          <a:stretch>
            <a:fillRect/>
          </a:stretch>
        </p:blipFill>
        <p:spPr>
          <a:xfrm>
            <a:off x="1857375" y="2673075"/>
            <a:ext cx="5429250" cy="1952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User testing</a:t>
            </a:r>
            <a:endParaRPr/>
          </a:p>
        </p:txBody>
      </p:sp>
      <p:sp>
        <p:nvSpPr>
          <p:cNvPr id="535" name="Google Shape;535;p68"/>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800">
                <a:solidFill>
                  <a:schemeClr val="lt1"/>
                </a:solidFill>
              </a:rPr>
              <a:t>5</a:t>
            </a:r>
            <a:r>
              <a:rPr lang="en" sz="1800">
                <a:solidFill>
                  <a:schemeClr val="lt1"/>
                </a:solidFill>
              </a:rPr>
              <a:t>) How was your experience using Project Blind Eye?</a:t>
            </a:r>
            <a:endParaRPr sz="1800">
              <a:solidFill>
                <a:schemeClr val="lt1"/>
              </a:solidFill>
            </a:endParaRPr>
          </a:p>
          <a:p>
            <a:pPr indent="0" lvl="0" marL="0" rtl="0" algn="l">
              <a:lnSpc>
                <a:spcPct val="107916"/>
              </a:lnSpc>
              <a:spcBef>
                <a:spcPts val="800"/>
              </a:spcBef>
              <a:spcAft>
                <a:spcPts val="800"/>
              </a:spcAft>
              <a:buNone/>
            </a:pPr>
            <a:r>
              <a:rPr lang="en" sz="1800">
                <a:solidFill>
                  <a:schemeClr val="lt1"/>
                </a:solidFill>
              </a:rPr>
              <a:t>Scale: 1-5, 1: very bad, 5: very good</a:t>
            </a:r>
            <a:endParaRPr sz="1800">
              <a:solidFill>
                <a:schemeClr val="lt1"/>
              </a:solidFill>
            </a:endParaRPr>
          </a:p>
        </p:txBody>
      </p:sp>
      <p:pic>
        <p:nvPicPr>
          <p:cNvPr id="536" name="Google Shape;536;p68"/>
          <p:cNvPicPr preferRelativeResize="0"/>
          <p:nvPr/>
        </p:nvPicPr>
        <p:blipFill>
          <a:blip r:embed="rId3">
            <a:alphaModFix/>
          </a:blip>
          <a:stretch>
            <a:fillRect/>
          </a:stretch>
        </p:blipFill>
        <p:spPr>
          <a:xfrm>
            <a:off x="1833563" y="2449450"/>
            <a:ext cx="5476875" cy="2105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9"/>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User testing</a:t>
            </a:r>
            <a:endParaRPr/>
          </a:p>
        </p:txBody>
      </p:sp>
      <p:sp>
        <p:nvSpPr>
          <p:cNvPr id="542" name="Google Shape;542;p69"/>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800">
                <a:solidFill>
                  <a:schemeClr val="lt1"/>
                </a:solidFill>
              </a:rPr>
              <a:t>6) Which feature in the prototype do you like the most?</a:t>
            </a:r>
            <a:endParaRPr sz="1800">
              <a:solidFill>
                <a:schemeClr val="lt1"/>
              </a:solidFill>
            </a:endParaRPr>
          </a:p>
          <a:p>
            <a:pPr indent="-342900" lvl="0" marL="457200" rtl="0" algn="l">
              <a:lnSpc>
                <a:spcPct val="107916"/>
              </a:lnSpc>
              <a:spcBef>
                <a:spcPts val="800"/>
              </a:spcBef>
              <a:spcAft>
                <a:spcPts val="0"/>
              </a:spcAft>
              <a:buClr>
                <a:schemeClr val="lt1"/>
              </a:buClr>
              <a:buSzPts val="1800"/>
              <a:buChar char="›"/>
            </a:pPr>
            <a:r>
              <a:rPr lang="en" sz="1800">
                <a:solidFill>
                  <a:schemeClr val="lt1"/>
                </a:solidFill>
              </a:rPr>
              <a:t>“it can detect images on the paper”</a:t>
            </a:r>
            <a:endParaRPr sz="1800">
              <a:solidFill>
                <a:schemeClr val="lt1"/>
              </a:solidFill>
            </a:endParaRPr>
          </a:p>
          <a:p>
            <a:pPr indent="-342900" lvl="0" marL="457200" rtl="0" algn="just">
              <a:lnSpc>
                <a:spcPct val="115000"/>
              </a:lnSpc>
              <a:spcBef>
                <a:spcPts val="0"/>
              </a:spcBef>
              <a:spcAft>
                <a:spcPts val="0"/>
              </a:spcAft>
              <a:buClr>
                <a:schemeClr val="lt1"/>
              </a:buClr>
              <a:buSzPts val="1800"/>
              <a:buChar char="›"/>
            </a:pPr>
            <a:r>
              <a:rPr lang="en" sz="1800">
                <a:solidFill>
                  <a:schemeClr val="lt1"/>
                </a:solidFill>
              </a:rPr>
              <a:t>“I like how it can form a sentence with images, making it more clear and understandable than just listing”</a:t>
            </a:r>
            <a:endParaRPr sz="1800">
              <a:solidFill>
                <a:schemeClr val="lt1"/>
              </a:solidFill>
            </a:endParaRPr>
          </a:p>
          <a:p>
            <a:pPr indent="-342900" lvl="0" marL="457200" rtl="0" algn="just">
              <a:lnSpc>
                <a:spcPct val="115000"/>
              </a:lnSpc>
              <a:spcBef>
                <a:spcPts val="0"/>
              </a:spcBef>
              <a:spcAft>
                <a:spcPts val="0"/>
              </a:spcAft>
              <a:buClr>
                <a:schemeClr val="lt1"/>
              </a:buClr>
              <a:buSzPts val="1800"/>
              <a:buChar char="›"/>
            </a:pPr>
            <a:r>
              <a:rPr lang="en" sz="1800">
                <a:solidFill>
                  <a:schemeClr val="lt1"/>
                </a:solidFill>
              </a:rPr>
              <a:t>“The text to speech sounds quite good”</a:t>
            </a:r>
            <a:endParaRPr sz="18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0"/>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User testing</a:t>
            </a:r>
            <a:endParaRPr/>
          </a:p>
        </p:txBody>
      </p:sp>
      <p:sp>
        <p:nvSpPr>
          <p:cNvPr id="548" name="Google Shape;548;p70"/>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800">
                <a:solidFill>
                  <a:schemeClr val="lt1"/>
                </a:solidFill>
              </a:rPr>
              <a:t>7</a:t>
            </a:r>
            <a:r>
              <a:rPr lang="en" sz="1800">
                <a:solidFill>
                  <a:schemeClr val="lt1"/>
                </a:solidFill>
              </a:rPr>
              <a:t>) Areas for improvement:</a:t>
            </a:r>
            <a:endParaRPr sz="1800">
              <a:solidFill>
                <a:schemeClr val="lt1"/>
              </a:solidFill>
            </a:endParaRPr>
          </a:p>
          <a:p>
            <a:pPr indent="-342900" lvl="0" marL="457200" rtl="0" algn="just">
              <a:lnSpc>
                <a:spcPct val="115000"/>
              </a:lnSpc>
              <a:spcBef>
                <a:spcPts val="800"/>
              </a:spcBef>
              <a:spcAft>
                <a:spcPts val="0"/>
              </a:spcAft>
              <a:buClr>
                <a:schemeClr val="lt1"/>
              </a:buClr>
              <a:buSzPts val="1800"/>
              <a:buChar char="›"/>
            </a:pPr>
            <a:r>
              <a:rPr lang="en" sz="1800">
                <a:solidFill>
                  <a:schemeClr val="lt1"/>
                </a:solidFill>
              </a:rPr>
              <a:t>“Maybe can make into an app”</a:t>
            </a:r>
            <a:endParaRPr sz="1800">
              <a:solidFill>
                <a:schemeClr val="lt1"/>
              </a:solidFill>
            </a:endParaRPr>
          </a:p>
          <a:p>
            <a:pPr indent="-342900" lvl="0" marL="457200" rtl="0" algn="just">
              <a:lnSpc>
                <a:spcPct val="115000"/>
              </a:lnSpc>
              <a:spcBef>
                <a:spcPts val="0"/>
              </a:spcBef>
              <a:spcAft>
                <a:spcPts val="0"/>
              </a:spcAft>
              <a:buClr>
                <a:schemeClr val="lt1"/>
              </a:buClr>
              <a:buSzPts val="1800"/>
              <a:buChar char="›"/>
            </a:pPr>
            <a:r>
              <a:rPr lang="en" sz="1800">
                <a:solidFill>
                  <a:schemeClr val="lt1"/>
                </a:solidFill>
              </a:rPr>
              <a:t>“Ability to store images”</a:t>
            </a:r>
            <a:endParaRPr sz="1800">
              <a:solidFill>
                <a:schemeClr val="lt1"/>
              </a:solidFill>
            </a:endParaRPr>
          </a:p>
          <a:p>
            <a:pPr indent="-342900" lvl="0" marL="457200" rtl="0" algn="just">
              <a:lnSpc>
                <a:spcPct val="115000"/>
              </a:lnSpc>
              <a:spcBef>
                <a:spcPts val="0"/>
              </a:spcBef>
              <a:spcAft>
                <a:spcPts val="0"/>
              </a:spcAft>
              <a:buClr>
                <a:schemeClr val="lt1"/>
              </a:buClr>
              <a:buSzPts val="1800"/>
              <a:buChar char="›"/>
            </a:pPr>
            <a:r>
              <a:rPr lang="en" sz="1800">
                <a:solidFill>
                  <a:schemeClr val="lt1"/>
                </a:solidFill>
              </a:rPr>
              <a:t>“Repeat button for text in case they miss it the first time”</a:t>
            </a:r>
            <a:endParaRPr sz="18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1"/>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Conclusion from</a:t>
            </a:r>
            <a:r>
              <a:rPr lang="en">
                <a:solidFill>
                  <a:schemeClr val="lt1"/>
                </a:solidFill>
              </a:rPr>
              <a:t> testing</a:t>
            </a:r>
            <a:endParaRPr/>
          </a:p>
        </p:txBody>
      </p:sp>
      <p:sp>
        <p:nvSpPr>
          <p:cNvPr id="554" name="Google Shape;554;p71"/>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600"/>
              </a:spcBef>
              <a:spcAft>
                <a:spcPts val="0"/>
              </a:spcAft>
              <a:buClr>
                <a:schemeClr val="lt1"/>
              </a:buClr>
              <a:buSzPts val="1800"/>
              <a:buChar char="›"/>
            </a:pPr>
            <a:r>
              <a:rPr lang="en" sz="1800">
                <a:solidFill>
                  <a:schemeClr val="lt1"/>
                </a:solidFill>
              </a:rPr>
              <a:t>Most people find this project useful and feel that it works well</a:t>
            </a:r>
            <a:endParaRPr sz="1800">
              <a:solidFill>
                <a:schemeClr val="lt1"/>
              </a:solidFill>
            </a:endParaRPr>
          </a:p>
          <a:p>
            <a:pPr indent="-342900" lvl="0" marL="457200" rtl="0" algn="just">
              <a:lnSpc>
                <a:spcPct val="115000"/>
              </a:lnSpc>
              <a:spcBef>
                <a:spcPts val="0"/>
              </a:spcBef>
              <a:spcAft>
                <a:spcPts val="0"/>
              </a:spcAft>
              <a:buClr>
                <a:schemeClr val="lt1"/>
              </a:buClr>
              <a:buSzPts val="1800"/>
              <a:buChar char="›"/>
            </a:pPr>
            <a:r>
              <a:rPr lang="en" sz="1800">
                <a:solidFill>
                  <a:schemeClr val="lt1"/>
                </a:solidFill>
              </a:rPr>
              <a:t>Many find the image recognition to be useful and interesting as they have already seen text to speech</a:t>
            </a:r>
            <a:endParaRPr sz="1800">
              <a:solidFill>
                <a:schemeClr val="lt1"/>
              </a:solidFill>
            </a:endParaRPr>
          </a:p>
          <a:p>
            <a:pPr indent="-342900" lvl="0" marL="457200" rtl="0" algn="just">
              <a:lnSpc>
                <a:spcPct val="115000"/>
              </a:lnSpc>
              <a:spcBef>
                <a:spcPts val="0"/>
              </a:spcBef>
              <a:spcAft>
                <a:spcPts val="0"/>
              </a:spcAft>
              <a:buClr>
                <a:schemeClr val="lt1"/>
              </a:buClr>
              <a:buSzPts val="1800"/>
              <a:buChar char="›"/>
            </a:pPr>
            <a:r>
              <a:rPr lang="en" sz="1800">
                <a:solidFill>
                  <a:schemeClr val="lt1"/>
                </a:solidFill>
              </a:rPr>
              <a:t>We have mostly achieved our goal to help the blind</a:t>
            </a:r>
            <a:endParaRPr sz="18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Further extensions</a:t>
            </a:r>
            <a:endParaRPr/>
          </a:p>
        </p:txBody>
      </p:sp>
      <p:sp>
        <p:nvSpPr>
          <p:cNvPr id="560" name="Google Shape;560;p72"/>
          <p:cNvSpPr txBox="1"/>
          <p:nvPr>
            <p:ph idx="1" type="body"/>
          </p:nvPr>
        </p:nvSpPr>
        <p:spPr>
          <a:xfrm>
            <a:off x="1795200" y="1416901"/>
            <a:ext cx="5553600" cy="34374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600"/>
              </a:spcBef>
              <a:spcAft>
                <a:spcPts val="0"/>
              </a:spcAft>
              <a:buClr>
                <a:schemeClr val="lt1"/>
              </a:buClr>
              <a:buSzPts val="1800"/>
              <a:buChar char="›"/>
            </a:pPr>
            <a:r>
              <a:rPr lang="en" sz="1800">
                <a:solidFill>
                  <a:schemeClr val="lt1"/>
                </a:solidFill>
              </a:rPr>
              <a:t>Some of the areas for </a:t>
            </a:r>
            <a:r>
              <a:rPr lang="en" sz="1800">
                <a:solidFill>
                  <a:schemeClr val="lt1"/>
                </a:solidFill>
              </a:rPr>
              <a:t>improvement</a:t>
            </a:r>
            <a:r>
              <a:rPr lang="en" sz="1800">
                <a:solidFill>
                  <a:schemeClr val="lt1"/>
                </a:solidFill>
              </a:rPr>
              <a:t>:</a:t>
            </a:r>
            <a:endParaRPr sz="1800">
              <a:solidFill>
                <a:schemeClr val="lt1"/>
              </a:solidFill>
            </a:endParaRPr>
          </a:p>
          <a:p>
            <a:pPr indent="-342900" lvl="1" marL="914400" rtl="0" algn="just">
              <a:lnSpc>
                <a:spcPct val="115000"/>
              </a:lnSpc>
              <a:spcBef>
                <a:spcPts val="0"/>
              </a:spcBef>
              <a:spcAft>
                <a:spcPts val="0"/>
              </a:spcAft>
              <a:buClr>
                <a:schemeClr val="lt1"/>
              </a:buClr>
              <a:buSzPts val="1800"/>
              <a:buChar char="›"/>
            </a:pPr>
            <a:r>
              <a:rPr lang="en" sz="1800">
                <a:solidFill>
                  <a:schemeClr val="lt1"/>
                </a:solidFill>
              </a:rPr>
              <a:t>Adding headphone jack</a:t>
            </a:r>
            <a:endParaRPr sz="1800">
              <a:solidFill>
                <a:schemeClr val="lt1"/>
              </a:solidFill>
            </a:endParaRPr>
          </a:p>
          <a:p>
            <a:pPr indent="-342900" lvl="2" marL="1371600" rtl="0" algn="just">
              <a:lnSpc>
                <a:spcPct val="115000"/>
              </a:lnSpc>
              <a:spcBef>
                <a:spcPts val="0"/>
              </a:spcBef>
              <a:spcAft>
                <a:spcPts val="0"/>
              </a:spcAft>
              <a:buClr>
                <a:schemeClr val="lt1"/>
              </a:buClr>
              <a:buSzPts val="1800"/>
              <a:buChar char="›"/>
            </a:pPr>
            <a:r>
              <a:rPr lang="en" sz="1800">
                <a:solidFill>
                  <a:schemeClr val="lt1"/>
                </a:solidFill>
              </a:rPr>
              <a:t>Make it easier for user to hear output</a:t>
            </a:r>
            <a:endParaRPr sz="1800">
              <a:solidFill>
                <a:schemeClr val="lt1"/>
              </a:solidFill>
            </a:endParaRPr>
          </a:p>
          <a:p>
            <a:pPr indent="-342900" lvl="1" marL="914400" rtl="0" algn="just">
              <a:lnSpc>
                <a:spcPct val="115000"/>
              </a:lnSpc>
              <a:spcBef>
                <a:spcPts val="0"/>
              </a:spcBef>
              <a:spcAft>
                <a:spcPts val="0"/>
              </a:spcAft>
              <a:buClr>
                <a:schemeClr val="lt1"/>
              </a:buClr>
              <a:buSzPts val="1800"/>
              <a:buChar char="›"/>
            </a:pPr>
            <a:r>
              <a:rPr lang="en" sz="1800">
                <a:solidFill>
                  <a:schemeClr val="lt1"/>
                </a:solidFill>
              </a:rPr>
              <a:t>Store images</a:t>
            </a:r>
            <a:endParaRPr sz="1800">
              <a:solidFill>
                <a:schemeClr val="lt1"/>
              </a:solidFill>
            </a:endParaRPr>
          </a:p>
          <a:p>
            <a:pPr indent="-342900" lvl="2" marL="1371600" rtl="0" algn="just">
              <a:lnSpc>
                <a:spcPct val="115000"/>
              </a:lnSpc>
              <a:spcBef>
                <a:spcPts val="0"/>
              </a:spcBef>
              <a:spcAft>
                <a:spcPts val="0"/>
              </a:spcAft>
              <a:buClr>
                <a:schemeClr val="lt1"/>
              </a:buClr>
              <a:buSzPts val="1800"/>
              <a:buChar char="›"/>
            </a:pPr>
            <a:r>
              <a:rPr lang="en" sz="1800">
                <a:solidFill>
                  <a:schemeClr val="lt1"/>
                </a:solidFill>
              </a:rPr>
              <a:t>More convenient for user to access the document again</a:t>
            </a:r>
            <a:endParaRPr sz="1800">
              <a:solidFill>
                <a:schemeClr val="lt1"/>
              </a:solidFill>
            </a:endParaRPr>
          </a:p>
          <a:p>
            <a:pPr indent="-342900" lvl="1" marL="914400" rtl="0" algn="just">
              <a:lnSpc>
                <a:spcPct val="115000"/>
              </a:lnSpc>
              <a:spcBef>
                <a:spcPts val="0"/>
              </a:spcBef>
              <a:spcAft>
                <a:spcPts val="0"/>
              </a:spcAft>
              <a:buClr>
                <a:schemeClr val="lt1"/>
              </a:buClr>
              <a:buSzPts val="1800"/>
              <a:buChar char="›"/>
            </a:pPr>
            <a:r>
              <a:rPr lang="en" sz="1800">
                <a:solidFill>
                  <a:schemeClr val="lt1"/>
                </a:solidFill>
              </a:rPr>
              <a:t>Repeat button</a:t>
            </a:r>
            <a:endParaRPr sz="1800">
              <a:solidFill>
                <a:schemeClr val="lt1"/>
              </a:solidFill>
            </a:endParaRPr>
          </a:p>
          <a:p>
            <a:pPr indent="-342900" lvl="2" marL="1371600" rtl="0" algn="just">
              <a:lnSpc>
                <a:spcPct val="115000"/>
              </a:lnSpc>
              <a:spcBef>
                <a:spcPts val="0"/>
              </a:spcBef>
              <a:spcAft>
                <a:spcPts val="0"/>
              </a:spcAft>
              <a:buClr>
                <a:schemeClr val="lt1"/>
              </a:buClr>
              <a:buSzPts val="1800"/>
              <a:buChar char="›"/>
            </a:pPr>
            <a:r>
              <a:rPr lang="en" sz="1800">
                <a:solidFill>
                  <a:schemeClr val="lt1"/>
                </a:solidFill>
              </a:rPr>
              <a:t>In case user misses out some details</a:t>
            </a:r>
            <a:endParaRPr sz="1800">
              <a:solidFill>
                <a:schemeClr val="lt1"/>
              </a:solidFill>
            </a:endParaRPr>
          </a:p>
          <a:p>
            <a:pPr indent="-342900" lvl="1" marL="914400" rtl="0" algn="just">
              <a:lnSpc>
                <a:spcPct val="115000"/>
              </a:lnSpc>
              <a:spcBef>
                <a:spcPts val="0"/>
              </a:spcBef>
              <a:spcAft>
                <a:spcPts val="0"/>
              </a:spcAft>
              <a:buClr>
                <a:schemeClr val="lt1"/>
              </a:buClr>
              <a:buSzPts val="1800"/>
              <a:buChar char="›"/>
            </a:pPr>
            <a:r>
              <a:rPr lang="en" sz="1800">
                <a:solidFill>
                  <a:schemeClr val="lt1"/>
                </a:solidFill>
              </a:rPr>
              <a:t>Adding a battery to the scanner</a:t>
            </a:r>
            <a:endParaRPr sz="1800">
              <a:solidFill>
                <a:schemeClr val="lt1"/>
              </a:solidFill>
            </a:endParaRPr>
          </a:p>
          <a:p>
            <a:pPr indent="-342900" lvl="2" marL="1371600" rtl="0" algn="just">
              <a:lnSpc>
                <a:spcPct val="115000"/>
              </a:lnSpc>
              <a:spcBef>
                <a:spcPts val="0"/>
              </a:spcBef>
              <a:spcAft>
                <a:spcPts val="0"/>
              </a:spcAft>
              <a:buClr>
                <a:schemeClr val="lt1"/>
              </a:buClr>
              <a:buSzPts val="1800"/>
              <a:buChar char="›"/>
            </a:pPr>
            <a:r>
              <a:rPr lang="en" sz="1800">
                <a:solidFill>
                  <a:schemeClr val="lt1"/>
                </a:solidFill>
              </a:rPr>
              <a:t>Scanner should not rely on a computer</a:t>
            </a:r>
            <a:endParaRPr sz="18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3"/>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Methodology</a:t>
            </a:r>
            <a:endParaRPr sz="6700" u="sng">
              <a:latin typeface="Amatic SC"/>
              <a:ea typeface="Amatic SC"/>
              <a:cs typeface="Amatic SC"/>
              <a:sym typeface="Amatic S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4"/>
          <p:cNvSpPr txBox="1"/>
          <p:nvPr>
            <p:ph type="title"/>
          </p:nvPr>
        </p:nvSpPr>
        <p:spPr>
          <a:xfrm>
            <a:off x="1585950" y="127115"/>
            <a:ext cx="5972100" cy="63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1"/>
                </a:solidFill>
              </a:rPr>
              <a:t>Timeline</a:t>
            </a:r>
            <a:endParaRPr/>
          </a:p>
        </p:txBody>
      </p:sp>
      <p:grpSp>
        <p:nvGrpSpPr>
          <p:cNvPr id="571" name="Google Shape;571;p74"/>
          <p:cNvGrpSpPr/>
          <p:nvPr/>
        </p:nvGrpSpPr>
        <p:grpSpPr>
          <a:xfrm>
            <a:off x="1109798" y="100001"/>
            <a:ext cx="593431" cy="594492"/>
            <a:chOff x="4269260" y="2265338"/>
            <a:chExt cx="593431" cy="594492"/>
          </a:xfrm>
        </p:grpSpPr>
        <p:sp>
          <p:nvSpPr>
            <p:cNvPr id="572" name="Google Shape;572;p74"/>
            <p:cNvSpPr/>
            <p:nvPr/>
          </p:nvSpPr>
          <p:spPr>
            <a:xfrm>
              <a:off x="4284792" y="2285366"/>
              <a:ext cx="562500" cy="562500"/>
            </a:xfrm>
            <a:prstGeom prst="ellipse">
              <a:avLst/>
            </a:prstGeom>
            <a:solidFill>
              <a:srgbClr val="DCED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Garden Tools" id="573" name="Google Shape;573;p74"/>
            <p:cNvPicPr preferRelativeResize="0"/>
            <p:nvPr/>
          </p:nvPicPr>
          <p:blipFill rotWithShape="1">
            <a:blip r:embed="rId3">
              <a:alphaModFix/>
            </a:blip>
            <a:srcRect b="0" l="0" r="0" t="0"/>
            <a:stretch/>
          </p:blipFill>
          <p:spPr>
            <a:xfrm>
              <a:off x="4269260" y="2265338"/>
              <a:ext cx="593431" cy="594492"/>
            </a:xfrm>
            <a:prstGeom prst="rect">
              <a:avLst/>
            </a:prstGeom>
            <a:noFill/>
            <a:ln>
              <a:noFill/>
            </a:ln>
          </p:spPr>
        </p:pic>
      </p:grpSp>
      <p:sp>
        <p:nvSpPr>
          <p:cNvPr id="574" name="Google Shape;574;p74"/>
          <p:cNvSpPr txBox="1"/>
          <p:nvPr/>
        </p:nvSpPr>
        <p:spPr>
          <a:xfrm>
            <a:off x="1369624" y="235860"/>
            <a:ext cx="1430100" cy="32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April</a:t>
            </a:r>
            <a:endParaRPr b="1" sz="1600">
              <a:latin typeface="Avenir"/>
              <a:ea typeface="Avenir"/>
              <a:cs typeface="Avenir"/>
              <a:sym typeface="Avenir"/>
            </a:endParaRPr>
          </a:p>
        </p:txBody>
      </p:sp>
      <p:grpSp>
        <p:nvGrpSpPr>
          <p:cNvPr id="575" name="Google Shape;575;p74"/>
          <p:cNvGrpSpPr/>
          <p:nvPr/>
        </p:nvGrpSpPr>
        <p:grpSpPr>
          <a:xfrm>
            <a:off x="3763096" y="1614032"/>
            <a:ext cx="593431" cy="594492"/>
            <a:chOff x="5451356" y="2151771"/>
            <a:chExt cx="593431" cy="594492"/>
          </a:xfrm>
        </p:grpSpPr>
        <p:sp>
          <p:nvSpPr>
            <p:cNvPr id="576" name="Google Shape;576;p74"/>
            <p:cNvSpPr/>
            <p:nvPr/>
          </p:nvSpPr>
          <p:spPr>
            <a:xfrm>
              <a:off x="5466888" y="2162776"/>
              <a:ext cx="562500" cy="562500"/>
            </a:xfrm>
            <a:prstGeom prst="ellipse">
              <a:avLst/>
            </a:prstGeom>
            <a:solidFill>
              <a:srgbClr val="DFA2A2">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prouting Seed" id="577" name="Google Shape;577;p74"/>
            <p:cNvPicPr preferRelativeResize="0"/>
            <p:nvPr/>
          </p:nvPicPr>
          <p:blipFill rotWithShape="1">
            <a:blip r:embed="rId4">
              <a:alphaModFix/>
            </a:blip>
            <a:srcRect b="0" l="0" r="0" t="0"/>
            <a:stretch/>
          </p:blipFill>
          <p:spPr>
            <a:xfrm>
              <a:off x="5451356" y="2151771"/>
              <a:ext cx="593431" cy="594492"/>
            </a:xfrm>
            <a:prstGeom prst="rect">
              <a:avLst/>
            </a:prstGeom>
            <a:noFill/>
            <a:ln>
              <a:noFill/>
            </a:ln>
          </p:spPr>
        </p:pic>
      </p:grpSp>
      <p:grpSp>
        <p:nvGrpSpPr>
          <p:cNvPr id="578" name="Google Shape;578;p74"/>
          <p:cNvGrpSpPr/>
          <p:nvPr/>
        </p:nvGrpSpPr>
        <p:grpSpPr>
          <a:xfrm>
            <a:off x="1146334" y="2730226"/>
            <a:ext cx="593431" cy="594623"/>
            <a:chOff x="-1032999" y="3850583"/>
            <a:chExt cx="593431" cy="594623"/>
          </a:xfrm>
        </p:grpSpPr>
        <p:sp>
          <p:nvSpPr>
            <p:cNvPr id="579" name="Google Shape;579;p74"/>
            <p:cNvSpPr/>
            <p:nvPr/>
          </p:nvSpPr>
          <p:spPr>
            <a:xfrm>
              <a:off x="-1017467" y="3882706"/>
              <a:ext cx="562500" cy="562500"/>
            </a:xfrm>
            <a:prstGeom prst="ellipse">
              <a:avLst/>
            </a:prstGeom>
            <a:solidFill>
              <a:srgbClr val="D1E0AF">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eciduous tree" id="580" name="Google Shape;580;p74"/>
            <p:cNvPicPr preferRelativeResize="0"/>
            <p:nvPr/>
          </p:nvPicPr>
          <p:blipFill rotWithShape="1">
            <a:blip r:embed="rId5">
              <a:alphaModFix/>
            </a:blip>
            <a:srcRect b="0" l="0" r="0" t="0"/>
            <a:stretch/>
          </p:blipFill>
          <p:spPr>
            <a:xfrm>
              <a:off x="-1032999" y="3850583"/>
              <a:ext cx="593431" cy="594492"/>
            </a:xfrm>
            <a:prstGeom prst="rect">
              <a:avLst/>
            </a:prstGeom>
            <a:noFill/>
            <a:ln>
              <a:noFill/>
            </a:ln>
          </p:spPr>
        </p:pic>
      </p:grpSp>
      <p:grpSp>
        <p:nvGrpSpPr>
          <p:cNvPr id="581" name="Google Shape;581;p74"/>
          <p:cNvGrpSpPr/>
          <p:nvPr/>
        </p:nvGrpSpPr>
        <p:grpSpPr>
          <a:xfrm>
            <a:off x="5411783" y="4155193"/>
            <a:ext cx="599963" cy="594623"/>
            <a:chOff x="5429425" y="5304414"/>
            <a:chExt cx="599963" cy="594623"/>
          </a:xfrm>
        </p:grpSpPr>
        <p:sp>
          <p:nvSpPr>
            <p:cNvPr id="582" name="Google Shape;582;p74"/>
            <p:cNvSpPr/>
            <p:nvPr/>
          </p:nvSpPr>
          <p:spPr>
            <a:xfrm>
              <a:off x="5466888" y="5336537"/>
              <a:ext cx="562500" cy="562500"/>
            </a:xfrm>
            <a:prstGeom prst="ellipse">
              <a:avLst/>
            </a:prstGeom>
            <a:solidFill>
              <a:srgbClr val="BBD1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pple" id="583" name="Google Shape;583;p74"/>
            <p:cNvPicPr preferRelativeResize="0"/>
            <p:nvPr/>
          </p:nvPicPr>
          <p:blipFill rotWithShape="1">
            <a:blip r:embed="rId6">
              <a:alphaModFix/>
            </a:blip>
            <a:srcRect b="0" l="0" r="0" t="0"/>
            <a:stretch/>
          </p:blipFill>
          <p:spPr>
            <a:xfrm>
              <a:off x="5429425" y="5304414"/>
              <a:ext cx="593431" cy="594492"/>
            </a:xfrm>
            <a:prstGeom prst="rect">
              <a:avLst/>
            </a:prstGeom>
            <a:noFill/>
            <a:ln>
              <a:noFill/>
            </a:ln>
          </p:spPr>
        </p:pic>
      </p:grpSp>
      <p:grpSp>
        <p:nvGrpSpPr>
          <p:cNvPr id="584" name="Google Shape;584;p74"/>
          <p:cNvGrpSpPr/>
          <p:nvPr/>
        </p:nvGrpSpPr>
        <p:grpSpPr>
          <a:xfrm>
            <a:off x="4723969" y="2624960"/>
            <a:ext cx="593431" cy="594623"/>
            <a:chOff x="3282035" y="3850584"/>
            <a:chExt cx="593431" cy="594623"/>
          </a:xfrm>
        </p:grpSpPr>
        <p:sp>
          <p:nvSpPr>
            <p:cNvPr id="585" name="Google Shape;585;p74"/>
            <p:cNvSpPr/>
            <p:nvPr/>
          </p:nvSpPr>
          <p:spPr>
            <a:xfrm>
              <a:off x="3297567" y="3882707"/>
              <a:ext cx="562500" cy="562500"/>
            </a:xfrm>
            <a:prstGeom prst="ellipse">
              <a:avLst/>
            </a:prstGeom>
            <a:solidFill>
              <a:srgbClr val="D5E5F2">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lant" id="586" name="Google Shape;586;p74"/>
            <p:cNvPicPr preferRelativeResize="0"/>
            <p:nvPr/>
          </p:nvPicPr>
          <p:blipFill rotWithShape="1">
            <a:blip r:embed="rId7">
              <a:alphaModFix/>
            </a:blip>
            <a:srcRect b="0" l="0" r="0" t="0"/>
            <a:stretch/>
          </p:blipFill>
          <p:spPr>
            <a:xfrm>
              <a:off x="3282035" y="3850584"/>
              <a:ext cx="593431" cy="594492"/>
            </a:xfrm>
            <a:prstGeom prst="rect">
              <a:avLst/>
            </a:prstGeom>
            <a:noFill/>
            <a:ln>
              <a:noFill/>
            </a:ln>
          </p:spPr>
        </p:pic>
      </p:grpSp>
      <p:grpSp>
        <p:nvGrpSpPr>
          <p:cNvPr id="587" name="Google Shape;587;p74"/>
          <p:cNvGrpSpPr/>
          <p:nvPr/>
        </p:nvGrpSpPr>
        <p:grpSpPr>
          <a:xfrm>
            <a:off x="998909" y="682714"/>
            <a:ext cx="6886886" cy="4433311"/>
            <a:chOff x="998909" y="682714"/>
            <a:chExt cx="6886886" cy="4433311"/>
          </a:xfrm>
        </p:grpSpPr>
        <p:grpSp>
          <p:nvGrpSpPr>
            <p:cNvPr descr="timeline" id="588" name="Google Shape;588;p74"/>
            <p:cNvGrpSpPr/>
            <p:nvPr/>
          </p:nvGrpSpPr>
          <p:grpSpPr>
            <a:xfrm>
              <a:off x="998928" y="682714"/>
              <a:ext cx="6886867" cy="4433311"/>
              <a:chOff x="955789" y="1100204"/>
              <a:chExt cx="10298889" cy="6629746"/>
            </a:xfrm>
          </p:grpSpPr>
          <p:grpSp>
            <p:nvGrpSpPr>
              <p:cNvPr id="589" name="Google Shape;589;p74"/>
              <p:cNvGrpSpPr/>
              <p:nvPr/>
            </p:nvGrpSpPr>
            <p:grpSpPr>
              <a:xfrm flipH="1" rot="5400000">
                <a:off x="9551785" y="2215539"/>
                <a:ext cx="1632116" cy="1773671"/>
                <a:chOff x="6415077" y="1171530"/>
                <a:chExt cx="1899576" cy="1890303"/>
              </a:xfrm>
            </p:grpSpPr>
            <p:sp>
              <p:nvSpPr>
                <p:cNvPr id="590" name="Google Shape;590;p74"/>
                <p:cNvSpPr/>
                <p:nvPr/>
              </p:nvSpPr>
              <p:spPr>
                <a:xfrm>
                  <a:off x="6415077" y="1171530"/>
                  <a:ext cx="1890300" cy="1890300"/>
                </a:xfrm>
                <a:prstGeom prst="arc">
                  <a:avLst>
                    <a:gd fmla="val 16200000" name="adj1"/>
                    <a:gd fmla="val 0"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91" name="Google Shape;591;p74"/>
                <p:cNvSpPr/>
                <p:nvPr/>
              </p:nvSpPr>
              <p:spPr>
                <a:xfrm flipH="1">
                  <a:off x="6424353" y="1171533"/>
                  <a:ext cx="1890300" cy="1890300"/>
                </a:xfrm>
                <a:prstGeom prst="arc">
                  <a:avLst>
                    <a:gd fmla="val 16200000" name="adj1"/>
                    <a:gd fmla="val 0"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592" name="Google Shape;592;p74"/>
              <p:cNvGrpSpPr/>
              <p:nvPr/>
            </p:nvGrpSpPr>
            <p:grpSpPr>
              <a:xfrm flipH="1" rot="-5400000">
                <a:off x="770060" y="4095132"/>
                <a:ext cx="2152277" cy="1780818"/>
                <a:chOff x="6404457" y="1149345"/>
                <a:chExt cx="2504977" cy="1897920"/>
              </a:xfrm>
            </p:grpSpPr>
            <p:sp>
              <p:nvSpPr>
                <p:cNvPr id="593" name="Google Shape;593;p74"/>
                <p:cNvSpPr/>
                <p:nvPr/>
              </p:nvSpPr>
              <p:spPr>
                <a:xfrm>
                  <a:off x="7019134" y="1149345"/>
                  <a:ext cx="1890300" cy="1890300"/>
                </a:xfrm>
                <a:prstGeom prst="arc">
                  <a:avLst>
                    <a:gd fmla="val 16200000" name="adj1"/>
                    <a:gd fmla="val 0"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94" name="Google Shape;594;p74"/>
                <p:cNvSpPr/>
                <p:nvPr/>
              </p:nvSpPr>
              <p:spPr>
                <a:xfrm flipH="1">
                  <a:off x="6404457" y="1156965"/>
                  <a:ext cx="1890300" cy="1890300"/>
                </a:xfrm>
                <a:prstGeom prst="arc">
                  <a:avLst>
                    <a:gd fmla="val 16200000" name="adj1"/>
                    <a:gd fmla="val 44671"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595" name="Google Shape;595;p74"/>
              <p:cNvSpPr/>
              <p:nvPr/>
            </p:nvSpPr>
            <p:spPr>
              <a:xfrm flipH="1" rot="-5400000">
                <a:off x="1460341" y="1233762"/>
                <a:ext cx="1193239" cy="926125"/>
              </a:xfrm>
              <a:custGeom>
                <a:rect b="b" l="l" r="r" t="t"/>
                <a:pathLst>
                  <a:path extrusionOk="0" h="794957" w="834433">
                    <a:moveTo>
                      <a:pt x="0" y="0"/>
                    </a:moveTo>
                    <a:cubicBezTo>
                      <a:pt x="460845" y="0"/>
                      <a:pt x="834433" y="355914"/>
                      <a:pt x="834433" y="794957"/>
                    </a:cubicBezTo>
                    <a:lnTo>
                      <a:pt x="1" y="794957"/>
                    </a:lnTo>
                    <a:cubicBezTo>
                      <a:pt x="1" y="529971"/>
                      <a:pt x="0" y="264986"/>
                      <a:pt x="0" y="0"/>
                    </a:cubicBezTo>
                    <a:close/>
                  </a:path>
                  <a:path extrusionOk="0" fill="none" h="794957" w="834433">
                    <a:moveTo>
                      <a:pt x="64295" y="0"/>
                    </a:moveTo>
                    <a:cubicBezTo>
                      <a:pt x="525140" y="0"/>
                      <a:pt x="834433" y="355914"/>
                      <a:pt x="834433" y="794957"/>
                    </a:cubicBezTo>
                  </a:path>
                </a:pathLst>
              </a:cu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96" name="Google Shape;596;p74"/>
              <p:cNvSpPr/>
              <p:nvPr/>
            </p:nvSpPr>
            <p:spPr>
              <a:xfrm flipH="1" rot="5400000">
                <a:off x="5876930" y="6100501"/>
                <a:ext cx="1668900" cy="1590000"/>
              </a:xfrm>
              <a:prstGeom prst="arc">
                <a:avLst>
                  <a:gd fmla="val 16200000" name="adj1"/>
                  <a:gd fmla="val 0" name="adj2"/>
                </a:avLst>
              </a:prstGeom>
              <a:noFill/>
              <a:ln cap="flat" cmpd="sng" w="285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597" name="Google Shape;597;p74"/>
              <p:cNvCxnSpPr/>
              <p:nvPr/>
            </p:nvCxnSpPr>
            <p:spPr>
              <a:xfrm rot="10800000">
                <a:off x="2489498" y="2293398"/>
                <a:ext cx="7896000" cy="0"/>
              </a:xfrm>
              <a:prstGeom prst="straightConnector1">
                <a:avLst/>
              </a:prstGeom>
              <a:noFill/>
              <a:ln cap="flat" cmpd="sng" w="28575">
                <a:solidFill>
                  <a:srgbClr val="FFFF00"/>
                </a:solidFill>
                <a:prstDash val="solid"/>
                <a:round/>
                <a:headEnd len="sm" w="sm" type="none"/>
                <a:tailEnd len="sm" w="sm" type="none"/>
              </a:ln>
            </p:spPr>
          </p:cxnSp>
          <p:cxnSp>
            <p:nvCxnSpPr>
              <p:cNvPr id="598" name="Google Shape;598;p74"/>
              <p:cNvCxnSpPr/>
              <p:nvPr/>
            </p:nvCxnSpPr>
            <p:spPr>
              <a:xfrm rot="10800000">
                <a:off x="1849598" y="3910828"/>
                <a:ext cx="8535900" cy="0"/>
              </a:xfrm>
              <a:prstGeom prst="straightConnector1">
                <a:avLst/>
              </a:prstGeom>
              <a:noFill/>
              <a:ln cap="flat" cmpd="sng" w="28575">
                <a:solidFill>
                  <a:srgbClr val="FFFF00"/>
                </a:solidFill>
                <a:prstDash val="solid"/>
                <a:round/>
                <a:headEnd len="sm" w="sm" type="none"/>
                <a:tailEnd len="sm" w="sm" type="none"/>
              </a:ln>
            </p:spPr>
          </p:cxnSp>
          <p:cxnSp>
            <p:nvCxnSpPr>
              <p:cNvPr id="599" name="Google Shape;599;p74"/>
              <p:cNvCxnSpPr/>
              <p:nvPr/>
            </p:nvCxnSpPr>
            <p:spPr>
              <a:xfrm rot="10800000">
                <a:off x="1826386" y="6061029"/>
                <a:ext cx="4893600" cy="300"/>
              </a:xfrm>
              <a:prstGeom prst="straightConnector1">
                <a:avLst/>
              </a:prstGeom>
              <a:noFill/>
              <a:ln cap="flat" cmpd="sng" w="28575">
                <a:solidFill>
                  <a:srgbClr val="FFFF00"/>
                </a:solidFill>
                <a:prstDash val="solid"/>
                <a:round/>
                <a:headEnd len="sm" w="sm" type="none"/>
                <a:tailEnd len="sm" w="sm" type="none"/>
              </a:ln>
            </p:spPr>
          </p:cxnSp>
        </p:grpSp>
        <p:cxnSp>
          <p:nvCxnSpPr>
            <p:cNvPr id="600" name="Google Shape;600;p74"/>
            <p:cNvCxnSpPr>
              <a:stCxn id="594" idx="0"/>
            </p:cNvCxnSpPr>
            <p:nvPr/>
          </p:nvCxnSpPr>
          <p:spPr>
            <a:xfrm flipH="1">
              <a:off x="998909" y="3104258"/>
              <a:ext cx="4800" cy="353100"/>
            </a:xfrm>
            <a:prstGeom prst="straightConnector1">
              <a:avLst/>
            </a:prstGeom>
            <a:noFill/>
            <a:ln cap="flat" cmpd="sng" w="28575">
              <a:solidFill>
                <a:srgbClr val="FFFF00"/>
              </a:solidFill>
              <a:prstDash val="solid"/>
              <a:round/>
              <a:headEnd len="sm" w="sm" type="none"/>
              <a:tailEnd len="sm" w="sm" type="none"/>
            </a:ln>
          </p:spPr>
        </p:cxnSp>
      </p:grpSp>
      <p:sp>
        <p:nvSpPr>
          <p:cNvPr id="601" name="Google Shape;601;p74"/>
          <p:cNvSpPr txBox="1"/>
          <p:nvPr/>
        </p:nvSpPr>
        <p:spPr>
          <a:xfrm>
            <a:off x="5200173" y="2997051"/>
            <a:ext cx="1535700" cy="10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2" name="Google Shape;602;p74"/>
          <p:cNvSpPr txBox="1"/>
          <p:nvPr/>
        </p:nvSpPr>
        <p:spPr>
          <a:xfrm>
            <a:off x="1668600" y="520677"/>
            <a:ext cx="18504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Research and do the necessary write-ups on libraries used</a:t>
            </a:r>
            <a:endParaRPr sz="1000">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Complete Proposal Evaluation Slides</a:t>
            </a:r>
            <a:endParaRPr sz="1000">
              <a:latin typeface="Hind"/>
              <a:ea typeface="Hind"/>
              <a:cs typeface="Hind"/>
              <a:sym typeface="Hind"/>
            </a:endParaRPr>
          </a:p>
          <a:p>
            <a:pPr indent="0" lvl="0" marL="0" marR="0" rtl="0" algn="l">
              <a:lnSpc>
                <a:spcPct val="100000"/>
              </a:lnSpc>
              <a:spcBef>
                <a:spcPts val="0"/>
              </a:spcBef>
              <a:spcAft>
                <a:spcPts val="0"/>
              </a:spcAft>
              <a:buClr>
                <a:schemeClr val="lt1"/>
              </a:buClr>
              <a:buSzPts val="1000"/>
              <a:buFont typeface="Arial"/>
              <a:buNone/>
            </a:pPr>
            <a:r>
              <a:t/>
            </a:r>
            <a:endParaRPr i="0" sz="1000" u="none" cap="none" strike="noStrike">
              <a:solidFill>
                <a:schemeClr val="lt1"/>
              </a:solidFill>
              <a:latin typeface="Hind"/>
              <a:ea typeface="Hind"/>
              <a:cs typeface="Hind"/>
              <a:sym typeface="Hind"/>
            </a:endParaRPr>
          </a:p>
        </p:txBody>
      </p:sp>
      <p:sp>
        <p:nvSpPr>
          <p:cNvPr id="603" name="Google Shape;603;p74"/>
          <p:cNvSpPr txBox="1"/>
          <p:nvPr/>
        </p:nvSpPr>
        <p:spPr>
          <a:xfrm>
            <a:off x="4356517" y="1936834"/>
            <a:ext cx="2305800" cy="400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lang="en" sz="1000">
                <a:solidFill>
                  <a:schemeClr val="lt1"/>
                </a:solidFill>
                <a:latin typeface="Hind"/>
                <a:ea typeface="Hind"/>
                <a:cs typeface="Hind"/>
                <a:sym typeface="Hind"/>
              </a:rPr>
              <a:t>Complete prototype based on judges’ comments</a:t>
            </a:r>
            <a:endParaRPr i="0" sz="1000" u="none" cap="none" strike="noStrike">
              <a:solidFill>
                <a:schemeClr val="lt1"/>
              </a:solidFill>
              <a:latin typeface="Hind"/>
              <a:ea typeface="Hind"/>
              <a:cs typeface="Hind"/>
              <a:sym typeface="Hind"/>
            </a:endParaRPr>
          </a:p>
        </p:txBody>
      </p:sp>
      <p:sp>
        <p:nvSpPr>
          <p:cNvPr id="604" name="Google Shape;604;p74"/>
          <p:cNvSpPr txBox="1"/>
          <p:nvPr/>
        </p:nvSpPr>
        <p:spPr>
          <a:xfrm>
            <a:off x="3949707" y="1614021"/>
            <a:ext cx="1430100" cy="32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May</a:t>
            </a:r>
            <a:endParaRPr b="1" sz="1600">
              <a:latin typeface="Avenir"/>
              <a:ea typeface="Avenir"/>
              <a:cs typeface="Avenir"/>
              <a:sym typeface="Avenir"/>
            </a:endParaRPr>
          </a:p>
        </p:txBody>
      </p:sp>
      <p:sp>
        <p:nvSpPr>
          <p:cNvPr id="605" name="Google Shape;605;p74"/>
          <p:cNvSpPr txBox="1"/>
          <p:nvPr/>
        </p:nvSpPr>
        <p:spPr>
          <a:xfrm>
            <a:off x="4996725" y="2676892"/>
            <a:ext cx="1430100" cy="32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June</a:t>
            </a:r>
            <a:endParaRPr b="1" sz="1600">
              <a:latin typeface="Avenir"/>
              <a:ea typeface="Avenir"/>
              <a:cs typeface="Avenir"/>
              <a:sym typeface="Avenir"/>
            </a:endParaRPr>
          </a:p>
        </p:txBody>
      </p:sp>
      <p:sp>
        <p:nvSpPr>
          <p:cNvPr id="606" name="Google Shape;606;p74"/>
          <p:cNvSpPr txBox="1"/>
          <p:nvPr/>
        </p:nvSpPr>
        <p:spPr>
          <a:xfrm>
            <a:off x="1369628" y="2671940"/>
            <a:ext cx="1430100" cy="33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July</a:t>
            </a:r>
            <a:endParaRPr b="1" sz="1600">
              <a:latin typeface="Avenir"/>
              <a:ea typeface="Avenir"/>
              <a:cs typeface="Avenir"/>
              <a:sym typeface="Avenir"/>
            </a:endParaRPr>
          </a:p>
        </p:txBody>
      </p:sp>
      <p:sp>
        <p:nvSpPr>
          <p:cNvPr id="607" name="Google Shape;607;p74"/>
          <p:cNvSpPr txBox="1"/>
          <p:nvPr/>
        </p:nvSpPr>
        <p:spPr>
          <a:xfrm>
            <a:off x="5328690" y="2960288"/>
            <a:ext cx="28404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lang="en" sz="1000">
                <a:solidFill>
                  <a:schemeClr val="lt1"/>
                </a:solidFill>
                <a:latin typeface="Hind"/>
                <a:ea typeface="Hind"/>
                <a:cs typeface="Hind"/>
                <a:sym typeface="Hind"/>
              </a:rPr>
              <a:t>Start working on possible features if time permits</a:t>
            </a:r>
            <a:endParaRPr sz="1000">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Start working on Mid-Term Evaluation Slides</a:t>
            </a:r>
            <a:endParaRPr sz="1000">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Start working on Written Report</a:t>
            </a:r>
            <a:endParaRPr i="0" sz="1000" u="none" cap="none" strike="noStrike">
              <a:solidFill>
                <a:schemeClr val="lt1"/>
              </a:solidFill>
              <a:latin typeface="Hind"/>
              <a:ea typeface="Hind"/>
              <a:cs typeface="Hind"/>
              <a:sym typeface="Hind"/>
            </a:endParaRPr>
          </a:p>
          <a:p>
            <a:pPr indent="-222250" lvl="0" marL="285750" marR="0" rtl="0" algn="l">
              <a:lnSpc>
                <a:spcPct val="100000"/>
              </a:lnSpc>
              <a:spcBef>
                <a:spcPts val="0"/>
              </a:spcBef>
              <a:spcAft>
                <a:spcPts val="0"/>
              </a:spcAft>
              <a:buClr>
                <a:schemeClr val="lt1"/>
              </a:buClr>
              <a:buSzPts val="1000"/>
              <a:buFont typeface="Arial"/>
              <a:buNone/>
            </a:pPr>
            <a:r>
              <a:t/>
            </a:r>
            <a:endParaRPr i="0" sz="1000" u="none" cap="none" strike="noStrike">
              <a:solidFill>
                <a:schemeClr val="lt1"/>
              </a:solidFill>
              <a:latin typeface="Hind"/>
              <a:ea typeface="Hind"/>
              <a:cs typeface="Hind"/>
              <a:sym typeface="Hind"/>
            </a:endParaRPr>
          </a:p>
        </p:txBody>
      </p:sp>
      <p:sp>
        <p:nvSpPr>
          <p:cNvPr id="608" name="Google Shape;608;p74"/>
          <p:cNvSpPr txBox="1"/>
          <p:nvPr/>
        </p:nvSpPr>
        <p:spPr>
          <a:xfrm>
            <a:off x="1739763" y="2960267"/>
            <a:ext cx="2903400" cy="86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Improve Prototype</a:t>
            </a:r>
            <a:endParaRPr>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Beta testing of prototype and obtain user feedback</a:t>
            </a:r>
            <a:endParaRPr>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Complete Written Report and 50% of Final Evaluation Slides</a:t>
            </a:r>
            <a:endParaRPr>
              <a:latin typeface="Hind"/>
              <a:ea typeface="Hind"/>
              <a:cs typeface="Hind"/>
              <a:sym typeface="Hind"/>
            </a:endParaRPr>
          </a:p>
        </p:txBody>
      </p:sp>
      <p:sp>
        <p:nvSpPr>
          <p:cNvPr id="609" name="Google Shape;609;p74"/>
          <p:cNvSpPr txBox="1"/>
          <p:nvPr/>
        </p:nvSpPr>
        <p:spPr>
          <a:xfrm>
            <a:off x="6011738" y="4304991"/>
            <a:ext cx="1850400" cy="708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Aim to finish possible features if possible</a:t>
            </a:r>
            <a:endParaRPr sz="1000">
              <a:latin typeface="Hind"/>
              <a:ea typeface="Hind"/>
              <a:cs typeface="Hind"/>
              <a:sym typeface="Hind"/>
            </a:endParaRPr>
          </a:p>
          <a:p>
            <a:pPr indent="-285750" lvl="0" marL="285750" marR="0" rtl="0" algn="l">
              <a:lnSpc>
                <a:spcPct val="100000"/>
              </a:lnSpc>
              <a:spcBef>
                <a:spcPts val="0"/>
              </a:spcBef>
              <a:spcAft>
                <a:spcPts val="0"/>
              </a:spcAft>
              <a:buClr>
                <a:schemeClr val="lt1"/>
              </a:buClr>
              <a:buSzPts val="1000"/>
              <a:buFont typeface="Hind"/>
              <a:buChar char="‹"/>
            </a:pPr>
            <a:r>
              <a:rPr i="0" lang="en" sz="1000" u="none" cap="none" strike="noStrike">
                <a:solidFill>
                  <a:schemeClr val="lt1"/>
                </a:solidFill>
                <a:latin typeface="Hind"/>
                <a:ea typeface="Hind"/>
                <a:cs typeface="Hind"/>
                <a:sym typeface="Hind"/>
              </a:rPr>
              <a:t>Complete Final Evaluation Slides</a:t>
            </a:r>
            <a:endParaRPr sz="1000">
              <a:latin typeface="Hind"/>
              <a:ea typeface="Hind"/>
              <a:cs typeface="Hind"/>
              <a:sym typeface="Hind"/>
            </a:endParaRPr>
          </a:p>
        </p:txBody>
      </p:sp>
      <p:sp>
        <p:nvSpPr>
          <p:cNvPr id="610" name="Google Shape;610;p74"/>
          <p:cNvSpPr txBox="1"/>
          <p:nvPr/>
        </p:nvSpPr>
        <p:spPr>
          <a:xfrm>
            <a:off x="6033862" y="3976111"/>
            <a:ext cx="1430100" cy="32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600" u="none" cap="none" strike="noStrike">
                <a:solidFill>
                  <a:schemeClr val="lt1"/>
                </a:solidFill>
                <a:latin typeface="Avenir"/>
                <a:ea typeface="Avenir"/>
                <a:cs typeface="Avenir"/>
                <a:sym typeface="Avenir"/>
              </a:rPr>
              <a:t>August</a:t>
            </a:r>
            <a:endParaRPr b="1" sz="1600">
              <a:latin typeface="Avenir"/>
              <a:ea typeface="Avenir"/>
              <a:cs typeface="Avenir"/>
              <a:sym typeface="Avenir"/>
            </a:endParaRPr>
          </a:p>
        </p:txBody>
      </p:sp>
      <p:sp>
        <p:nvSpPr>
          <p:cNvPr descr="timeline markers" id="611" name="Google Shape;611;p74"/>
          <p:cNvSpPr/>
          <p:nvPr/>
        </p:nvSpPr>
        <p:spPr>
          <a:xfrm>
            <a:off x="1369637" y="714521"/>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timeline markers" id="612" name="Google Shape;612;p74"/>
          <p:cNvSpPr/>
          <p:nvPr/>
        </p:nvSpPr>
        <p:spPr>
          <a:xfrm>
            <a:off x="4608196" y="1431166"/>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timeline markers" id="613" name="Google Shape;613;p74"/>
          <p:cNvSpPr/>
          <p:nvPr/>
        </p:nvSpPr>
        <p:spPr>
          <a:xfrm>
            <a:off x="5328693" y="2514170"/>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timeline markers" id="614" name="Google Shape;614;p74"/>
          <p:cNvSpPr/>
          <p:nvPr/>
        </p:nvSpPr>
        <p:spPr>
          <a:xfrm>
            <a:off x="1658678" y="2514170"/>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timeline markers" id="615" name="Google Shape;615;p74"/>
          <p:cNvSpPr/>
          <p:nvPr/>
        </p:nvSpPr>
        <p:spPr>
          <a:xfrm>
            <a:off x="5326168" y="4529463"/>
            <a:ext cx="113100" cy="1131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Literature Review</a:t>
            </a:r>
            <a:endParaRPr sz="6700" u="sng">
              <a:latin typeface="Amatic SC"/>
              <a:ea typeface="Amatic SC"/>
              <a:cs typeface="Amatic SC"/>
              <a:sym typeface="Amatic SC"/>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5"/>
          <p:cNvSpPr txBox="1"/>
          <p:nvPr>
            <p:ph type="title"/>
          </p:nvPr>
        </p:nvSpPr>
        <p:spPr>
          <a:xfrm>
            <a:off x="1585938" y="5041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Tools Used</a:t>
            </a:r>
            <a:endParaRPr/>
          </a:p>
        </p:txBody>
      </p:sp>
      <p:sp>
        <p:nvSpPr>
          <p:cNvPr id="621" name="Google Shape;621;p75"/>
          <p:cNvSpPr txBox="1"/>
          <p:nvPr>
            <p:ph idx="1" type="body"/>
          </p:nvPr>
        </p:nvSpPr>
        <p:spPr>
          <a:xfrm>
            <a:off x="1621650" y="1140150"/>
            <a:ext cx="5900700" cy="3330900"/>
          </a:xfrm>
          <a:prstGeom prst="rect">
            <a:avLst/>
          </a:prstGeom>
        </p:spPr>
        <p:txBody>
          <a:bodyPr anchorCtr="0" anchor="t" bIns="91425" lIns="91425" spcFirstLastPara="1" rIns="91425" wrap="square" tIns="91425">
            <a:noAutofit/>
          </a:bodyPr>
          <a:lstStyle/>
          <a:p>
            <a:pPr indent="-336550" lvl="1" marL="342900" rtl="0" algn="l">
              <a:lnSpc>
                <a:spcPct val="107916"/>
              </a:lnSpc>
              <a:spcBef>
                <a:spcPts val="0"/>
              </a:spcBef>
              <a:spcAft>
                <a:spcPts val="0"/>
              </a:spcAft>
              <a:buClr>
                <a:srgbClr val="FFFFFF"/>
              </a:buClr>
              <a:buSzPts val="1700"/>
              <a:buChar char="›"/>
            </a:pPr>
            <a:r>
              <a:rPr lang="en" sz="1700"/>
              <a:t>Collection of data</a:t>
            </a:r>
            <a:endParaRPr sz="1700">
              <a:solidFill>
                <a:srgbClr val="FFFFFF"/>
              </a:solidFill>
            </a:endParaRPr>
          </a:p>
          <a:p>
            <a:pPr indent="-336550" lvl="2" marL="914400" rtl="0" algn="l">
              <a:lnSpc>
                <a:spcPct val="107916"/>
              </a:lnSpc>
              <a:spcBef>
                <a:spcPts val="800"/>
              </a:spcBef>
              <a:spcAft>
                <a:spcPts val="0"/>
              </a:spcAft>
              <a:buClr>
                <a:srgbClr val="FFFFFF"/>
              </a:buClr>
              <a:buSzPts val="1700"/>
              <a:buChar char="›"/>
            </a:pPr>
            <a:r>
              <a:rPr lang="en" sz="1700">
                <a:solidFill>
                  <a:srgbClr val="FFFFFF"/>
                </a:solidFill>
              </a:rPr>
              <a:t>Reliable sources like CNA and BBC and online research papers</a:t>
            </a:r>
            <a:endParaRPr sz="1700">
              <a:solidFill>
                <a:srgbClr val="FFFFFF"/>
              </a:solidFill>
            </a:endParaRPr>
          </a:p>
          <a:p>
            <a:pPr indent="-336550" lvl="0" marL="342900" rtl="0" algn="l">
              <a:lnSpc>
                <a:spcPct val="107916"/>
              </a:lnSpc>
              <a:spcBef>
                <a:spcPts val="800"/>
              </a:spcBef>
              <a:spcAft>
                <a:spcPts val="0"/>
              </a:spcAft>
              <a:buClr>
                <a:srgbClr val="FFFFFF"/>
              </a:buClr>
              <a:buSzPts val="1700"/>
              <a:buChar char="›"/>
            </a:pPr>
            <a:r>
              <a:rPr lang="en" sz="1700">
                <a:solidFill>
                  <a:srgbClr val="FFFFFF"/>
                </a:solidFill>
              </a:rPr>
              <a:t>Development tools</a:t>
            </a:r>
            <a:endParaRPr sz="1700">
              <a:solidFill>
                <a:srgbClr val="FFFFFF"/>
              </a:solidFill>
            </a:endParaRPr>
          </a:p>
          <a:p>
            <a:pPr indent="-336550" lvl="1" marL="914400" rtl="0" algn="l">
              <a:lnSpc>
                <a:spcPct val="107916"/>
              </a:lnSpc>
              <a:spcBef>
                <a:spcPts val="0"/>
              </a:spcBef>
              <a:spcAft>
                <a:spcPts val="0"/>
              </a:spcAft>
              <a:buClr>
                <a:srgbClr val="FFFFFF"/>
              </a:buClr>
              <a:buSzPts val="1700"/>
              <a:buChar char="›"/>
            </a:pPr>
            <a:r>
              <a:rPr lang="en" sz="1700">
                <a:solidFill>
                  <a:srgbClr val="FFFFFF"/>
                </a:solidFill>
              </a:rPr>
              <a:t>Python with many other libraries</a:t>
            </a:r>
            <a:endParaRPr sz="1700">
              <a:solidFill>
                <a:srgbClr val="FFFFFF"/>
              </a:solidFill>
            </a:endParaRPr>
          </a:p>
          <a:p>
            <a:pPr indent="-336550" lvl="2" marL="1371600" rtl="0" algn="l">
              <a:lnSpc>
                <a:spcPct val="107916"/>
              </a:lnSpc>
              <a:spcBef>
                <a:spcPts val="0"/>
              </a:spcBef>
              <a:spcAft>
                <a:spcPts val="0"/>
              </a:spcAft>
              <a:buClr>
                <a:srgbClr val="FFFFFF"/>
              </a:buClr>
              <a:buSzPts val="1700"/>
              <a:buChar char="›"/>
            </a:pPr>
            <a:r>
              <a:rPr lang="en" sz="1700">
                <a:solidFill>
                  <a:srgbClr val="FFFFFF"/>
                </a:solidFill>
              </a:rPr>
              <a:t>pytesseract</a:t>
            </a:r>
            <a:endParaRPr sz="1700">
              <a:solidFill>
                <a:srgbClr val="FFFFFF"/>
              </a:solidFill>
            </a:endParaRPr>
          </a:p>
          <a:p>
            <a:pPr indent="-336550" lvl="2" marL="1371600" rtl="0" algn="l">
              <a:lnSpc>
                <a:spcPct val="107916"/>
              </a:lnSpc>
              <a:spcBef>
                <a:spcPts val="0"/>
              </a:spcBef>
              <a:spcAft>
                <a:spcPts val="0"/>
              </a:spcAft>
              <a:buClr>
                <a:srgbClr val="FFFFFF"/>
              </a:buClr>
              <a:buSzPts val="1700"/>
              <a:buChar char="›"/>
            </a:pPr>
            <a:r>
              <a:rPr lang="en" sz="1700"/>
              <a:t>opencv</a:t>
            </a:r>
            <a:endParaRPr sz="1700">
              <a:solidFill>
                <a:srgbClr val="FFFFFF"/>
              </a:solidFill>
            </a:endParaRPr>
          </a:p>
          <a:p>
            <a:pPr indent="-336550" lvl="2" marL="1371600" rtl="0" algn="l">
              <a:lnSpc>
                <a:spcPct val="107916"/>
              </a:lnSpc>
              <a:spcBef>
                <a:spcPts val="0"/>
              </a:spcBef>
              <a:spcAft>
                <a:spcPts val="0"/>
              </a:spcAft>
              <a:buClr>
                <a:srgbClr val="FFFFFF"/>
              </a:buClr>
              <a:buSzPts val="1700"/>
              <a:buChar char="›"/>
            </a:pPr>
            <a:r>
              <a:rPr lang="en" sz="1700">
                <a:solidFill>
                  <a:srgbClr val="FFFFFF"/>
                </a:solidFill>
              </a:rPr>
              <a:t>cmudict</a:t>
            </a:r>
            <a:endParaRPr sz="1700">
              <a:solidFill>
                <a:srgbClr val="FFFFFF"/>
              </a:solidFill>
            </a:endParaRPr>
          </a:p>
          <a:p>
            <a:pPr indent="-336550" lvl="2" marL="1371600" rtl="0" algn="l">
              <a:lnSpc>
                <a:spcPct val="107916"/>
              </a:lnSpc>
              <a:spcBef>
                <a:spcPts val="0"/>
              </a:spcBef>
              <a:spcAft>
                <a:spcPts val="0"/>
              </a:spcAft>
              <a:buClr>
                <a:srgbClr val="FFFFFF"/>
              </a:buClr>
              <a:buSzPts val="1700"/>
              <a:buChar char="›"/>
            </a:pPr>
            <a:r>
              <a:rPr lang="en" sz="1700">
                <a:solidFill>
                  <a:srgbClr val="FFFFFF"/>
                </a:solidFill>
              </a:rPr>
              <a:t>gTTS</a:t>
            </a:r>
            <a:endParaRPr sz="1700">
              <a:solidFill>
                <a:srgbClr val="FFFFFF"/>
              </a:solidFill>
            </a:endParaRPr>
          </a:p>
          <a:p>
            <a:pPr indent="-336550" lvl="2" marL="1371600" rtl="0" algn="l">
              <a:lnSpc>
                <a:spcPct val="107916"/>
              </a:lnSpc>
              <a:spcBef>
                <a:spcPts val="0"/>
              </a:spcBef>
              <a:spcAft>
                <a:spcPts val="0"/>
              </a:spcAft>
              <a:buClr>
                <a:srgbClr val="FFFFFF"/>
              </a:buClr>
              <a:buSzPts val="1700"/>
              <a:buChar char="›"/>
            </a:pPr>
            <a:r>
              <a:rPr lang="en" sz="1700"/>
              <a:t>Pydub</a:t>
            </a:r>
            <a:endParaRPr sz="1700"/>
          </a:p>
          <a:p>
            <a:pPr indent="-336550" lvl="2" marL="1371600" rtl="0" algn="l">
              <a:lnSpc>
                <a:spcPct val="107916"/>
              </a:lnSpc>
              <a:spcBef>
                <a:spcPts val="0"/>
              </a:spcBef>
              <a:spcAft>
                <a:spcPts val="0"/>
              </a:spcAft>
              <a:buClr>
                <a:srgbClr val="FFFFFF"/>
              </a:buClr>
              <a:buSzPts val="1700"/>
              <a:buChar char="›"/>
            </a:pPr>
            <a:r>
              <a:rPr lang="en" sz="1700"/>
              <a:t>t</a:t>
            </a:r>
            <a:r>
              <a:rPr lang="en" sz="1700"/>
              <a:t>hreading </a:t>
            </a:r>
            <a:endParaRPr sz="1700"/>
          </a:p>
          <a:p>
            <a:pPr indent="-336550" lvl="0" marL="342900" rtl="0" algn="l">
              <a:lnSpc>
                <a:spcPct val="107916"/>
              </a:lnSpc>
              <a:spcBef>
                <a:spcPts val="0"/>
              </a:spcBef>
              <a:spcAft>
                <a:spcPts val="0"/>
              </a:spcAft>
              <a:buClr>
                <a:srgbClr val="FFFFFF"/>
              </a:buClr>
              <a:buSzPts val="1700"/>
              <a:buChar char="›"/>
            </a:pPr>
            <a:r>
              <a:rPr lang="en" sz="1700">
                <a:solidFill>
                  <a:srgbClr val="FFFFFF"/>
                </a:solidFill>
              </a:rPr>
              <a:t>3D Design tool</a:t>
            </a:r>
            <a:endParaRPr sz="1700">
              <a:solidFill>
                <a:srgbClr val="FFFFFF"/>
              </a:solidFill>
            </a:endParaRPr>
          </a:p>
          <a:p>
            <a:pPr indent="-336550" lvl="1" marL="914400" rtl="0" algn="l">
              <a:lnSpc>
                <a:spcPct val="107916"/>
              </a:lnSpc>
              <a:spcBef>
                <a:spcPts val="0"/>
              </a:spcBef>
              <a:spcAft>
                <a:spcPts val="0"/>
              </a:spcAft>
              <a:buClr>
                <a:srgbClr val="FFFFFF"/>
              </a:buClr>
              <a:buSzPts val="1700"/>
              <a:buChar char="›"/>
            </a:pPr>
            <a:r>
              <a:rPr lang="en" sz="1700">
                <a:solidFill>
                  <a:srgbClr val="FFFFFF"/>
                </a:solidFill>
              </a:rPr>
              <a:t>Autodesk Fusion 360</a:t>
            </a:r>
            <a:endParaRPr sz="1700">
              <a:solidFill>
                <a:srgbClr val="FFFFFF"/>
              </a:solidFill>
            </a:endParaRPr>
          </a:p>
        </p:txBody>
      </p:sp>
      <p:pic>
        <p:nvPicPr>
          <p:cNvPr id="622" name="Google Shape;622;p75"/>
          <p:cNvPicPr preferRelativeResize="0"/>
          <p:nvPr/>
        </p:nvPicPr>
        <p:blipFill>
          <a:blip r:embed="rId3">
            <a:alphaModFix/>
          </a:blip>
          <a:stretch>
            <a:fillRect/>
          </a:stretch>
        </p:blipFill>
        <p:spPr>
          <a:xfrm>
            <a:off x="5988375" y="2702725"/>
            <a:ext cx="1533974" cy="15339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6"/>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Job Distribution</a:t>
            </a:r>
            <a:endParaRPr sz="6700" u="sng">
              <a:latin typeface="Amatic SC"/>
              <a:ea typeface="Amatic SC"/>
              <a:cs typeface="Amatic SC"/>
              <a:sym typeface="Amatic S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7"/>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Job Distribution</a:t>
            </a:r>
            <a:endParaRPr/>
          </a:p>
        </p:txBody>
      </p:sp>
      <p:sp>
        <p:nvSpPr>
          <p:cNvPr id="633" name="Google Shape;633;p77"/>
          <p:cNvSpPr txBox="1"/>
          <p:nvPr>
            <p:ph idx="1" type="body"/>
          </p:nvPr>
        </p:nvSpPr>
        <p:spPr>
          <a:xfrm>
            <a:off x="2171700" y="1334425"/>
            <a:ext cx="4800600" cy="3330900"/>
          </a:xfrm>
          <a:prstGeom prst="rect">
            <a:avLst/>
          </a:prstGeom>
        </p:spPr>
        <p:txBody>
          <a:bodyPr anchorCtr="0" anchor="t" bIns="91425" lIns="91425" spcFirstLastPara="1" rIns="91425" wrap="square" tIns="91425">
            <a:noAutofit/>
          </a:bodyPr>
          <a:lstStyle/>
          <a:p>
            <a:pPr indent="-342900" lvl="1" marL="342900" rtl="0" algn="l">
              <a:lnSpc>
                <a:spcPct val="107916"/>
              </a:lnSpc>
              <a:spcBef>
                <a:spcPts val="0"/>
              </a:spcBef>
              <a:spcAft>
                <a:spcPts val="0"/>
              </a:spcAft>
              <a:buClr>
                <a:srgbClr val="FFFFFF"/>
              </a:buClr>
              <a:buSzPts val="1800"/>
              <a:buChar char="›"/>
            </a:pPr>
            <a:r>
              <a:rPr lang="en" sz="1800">
                <a:solidFill>
                  <a:srgbClr val="FFFFFF"/>
                </a:solidFill>
              </a:rPr>
              <a:t>Code is generally modular based</a:t>
            </a:r>
            <a:endParaRPr sz="1800">
              <a:solidFill>
                <a:srgbClr val="FFFFFF"/>
              </a:solidFill>
            </a:endParaRPr>
          </a:p>
          <a:p>
            <a:pPr indent="-342900" lvl="2" marL="914400" rtl="0" algn="l">
              <a:lnSpc>
                <a:spcPct val="107916"/>
              </a:lnSpc>
              <a:spcBef>
                <a:spcPts val="800"/>
              </a:spcBef>
              <a:spcAft>
                <a:spcPts val="0"/>
              </a:spcAft>
              <a:buClr>
                <a:srgbClr val="FFFFFF"/>
              </a:buClr>
              <a:buSzPts val="1800"/>
              <a:buChar char="›"/>
            </a:pPr>
            <a:r>
              <a:rPr lang="en" sz="1800"/>
              <a:t>Main Skeleton</a:t>
            </a:r>
            <a:endParaRPr sz="1800"/>
          </a:p>
          <a:p>
            <a:pPr indent="-342900" lvl="3" marL="1828800" rtl="0" algn="l">
              <a:lnSpc>
                <a:spcPct val="107916"/>
              </a:lnSpc>
              <a:spcBef>
                <a:spcPts val="800"/>
              </a:spcBef>
              <a:spcAft>
                <a:spcPts val="0"/>
              </a:spcAft>
              <a:buClr>
                <a:srgbClr val="FFFFFF"/>
              </a:buClr>
              <a:buSzPts val="1800"/>
              <a:buChar char="›"/>
            </a:pPr>
            <a:r>
              <a:rPr lang="en" sz="1800"/>
              <a:t>The main program that is running</a:t>
            </a:r>
            <a:endParaRPr sz="1800"/>
          </a:p>
          <a:p>
            <a:pPr indent="-342900" lvl="3" marL="1828800" rtl="0" algn="l">
              <a:lnSpc>
                <a:spcPct val="107916"/>
              </a:lnSpc>
              <a:spcBef>
                <a:spcPts val="800"/>
              </a:spcBef>
              <a:spcAft>
                <a:spcPts val="0"/>
              </a:spcAft>
              <a:buClr>
                <a:srgbClr val="FFFFFF"/>
              </a:buClr>
              <a:buSzPts val="1800"/>
              <a:buChar char="›"/>
            </a:pPr>
            <a:r>
              <a:rPr lang="en" sz="1800"/>
              <a:t>I</a:t>
            </a:r>
            <a:r>
              <a:rPr lang="en" sz="1800">
                <a:solidFill>
                  <a:srgbClr val="FFFFFF"/>
                </a:solidFill>
              </a:rPr>
              <a:t>mports various modules</a:t>
            </a:r>
            <a:endParaRPr sz="1800">
              <a:solidFill>
                <a:srgbClr val="FFFFFF"/>
              </a:solidFill>
            </a:endParaRPr>
          </a:p>
          <a:p>
            <a:pPr indent="-342900" lvl="2" marL="914400" rtl="0" algn="l">
              <a:lnSpc>
                <a:spcPct val="107916"/>
              </a:lnSpc>
              <a:spcBef>
                <a:spcPts val="800"/>
              </a:spcBef>
              <a:spcAft>
                <a:spcPts val="800"/>
              </a:spcAft>
              <a:buClr>
                <a:srgbClr val="FFFFFF"/>
              </a:buClr>
              <a:buSzPts val="1800"/>
              <a:buChar char="›"/>
            </a:pPr>
            <a:r>
              <a:rPr lang="en" sz="1800">
                <a:solidFill>
                  <a:srgbClr val="FFFFFF"/>
                </a:solidFill>
              </a:rPr>
              <a:t>Modules are written by respective group members responsible for whiche</a:t>
            </a:r>
            <a:r>
              <a:rPr lang="en" sz="1800"/>
              <a:t>ver module</a:t>
            </a:r>
            <a:endParaRPr sz="1800">
              <a:solidFill>
                <a:srgbClr val="FFFFFF"/>
              </a:solidFill>
            </a:endParaRPr>
          </a:p>
        </p:txBody>
      </p:sp>
      <p:pic>
        <p:nvPicPr>
          <p:cNvPr id="634" name="Google Shape;634;p77"/>
          <p:cNvPicPr preferRelativeResize="0"/>
          <p:nvPr/>
        </p:nvPicPr>
        <p:blipFill>
          <a:blip r:embed="rId3">
            <a:alphaModFix/>
          </a:blip>
          <a:stretch>
            <a:fillRect/>
          </a:stretch>
        </p:blipFill>
        <p:spPr>
          <a:xfrm>
            <a:off x="238225" y="2112764"/>
            <a:ext cx="1478525" cy="1774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8"/>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Job Distribution - Software Side</a:t>
            </a:r>
            <a:endParaRPr/>
          </a:p>
        </p:txBody>
      </p:sp>
      <p:sp>
        <p:nvSpPr>
          <p:cNvPr id="640" name="Google Shape;640;p78"/>
          <p:cNvSpPr txBox="1"/>
          <p:nvPr>
            <p:ph idx="1" type="body"/>
          </p:nvPr>
        </p:nvSpPr>
        <p:spPr>
          <a:xfrm>
            <a:off x="1795200" y="1334425"/>
            <a:ext cx="5553600" cy="3129900"/>
          </a:xfrm>
          <a:prstGeom prst="rect">
            <a:avLst/>
          </a:prstGeom>
        </p:spPr>
        <p:txBody>
          <a:bodyPr anchorCtr="0" anchor="t" bIns="91425" lIns="91425" spcFirstLastPara="1" rIns="91425" wrap="square" tIns="91425">
            <a:noAutofit/>
          </a:bodyPr>
          <a:lstStyle/>
          <a:p>
            <a:pPr indent="-317500" lvl="1" marL="342900" rtl="0" algn="l">
              <a:lnSpc>
                <a:spcPct val="107916"/>
              </a:lnSpc>
              <a:spcBef>
                <a:spcPts val="0"/>
              </a:spcBef>
              <a:spcAft>
                <a:spcPts val="0"/>
              </a:spcAft>
              <a:buClr>
                <a:srgbClr val="FFFFFF"/>
              </a:buClr>
              <a:buSzPts val="1400"/>
              <a:buChar char="›"/>
            </a:pPr>
            <a:r>
              <a:rPr lang="en" sz="1400"/>
              <a:t>Khng Ashley</a:t>
            </a:r>
            <a:endParaRPr sz="1400">
              <a:solidFill>
                <a:srgbClr val="FFFFFF"/>
              </a:solidFill>
            </a:endParaRPr>
          </a:p>
          <a:p>
            <a:pPr indent="-317500" lvl="1" marL="914400" rtl="0" algn="l">
              <a:lnSpc>
                <a:spcPct val="107916"/>
              </a:lnSpc>
              <a:spcBef>
                <a:spcPts val="800"/>
              </a:spcBef>
              <a:spcAft>
                <a:spcPts val="0"/>
              </a:spcAft>
              <a:buClr>
                <a:srgbClr val="FFFFFF"/>
              </a:buClr>
              <a:buSzPts val="1400"/>
              <a:buChar char="›"/>
            </a:pPr>
            <a:r>
              <a:rPr lang="en" sz="1400"/>
              <a:t>C</a:t>
            </a:r>
            <a:r>
              <a:rPr lang="en" sz="1400">
                <a:solidFill>
                  <a:schemeClr val="lt1"/>
                </a:solidFill>
              </a:rPr>
              <a:t>amera functionality</a:t>
            </a:r>
            <a:endParaRPr sz="1400">
              <a:solidFill>
                <a:schemeClr val="lt1"/>
              </a:solidFill>
            </a:endParaRPr>
          </a:p>
          <a:p>
            <a:pPr indent="-317500" lvl="1" marL="914400" rtl="0" algn="l">
              <a:lnSpc>
                <a:spcPct val="107916"/>
              </a:lnSpc>
              <a:spcBef>
                <a:spcPts val="800"/>
              </a:spcBef>
              <a:spcAft>
                <a:spcPts val="0"/>
              </a:spcAft>
              <a:buClr>
                <a:schemeClr val="lt1"/>
              </a:buClr>
              <a:buSzPts val="1400"/>
              <a:buChar char="›"/>
            </a:pPr>
            <a:r>
              <a:rPr lang="en" sz="1400">
                <a:solidFill>
                  <a:schemeClr val="lt1"/>
                </a:solidFill>
              </a:rPr>
              <a:t>Optical Character Recognition (OCR)</a:t>
            </a:r>
            <a:endParaRPr sz="1400">
              <a:solidFill>
                <a:schemeClr val="lt1"/>
              </a:solidFill>
            </a:endParaRPr>
          </a:p>
          <a:p>
            <a:pPr indent="-317500" lvl="1" marL="914400" rtl="0" algn="l">
              <a:lnSpc>
                <a:spcPct val="107916"/>
              </a:lnSpc>
              <a:spcBef>
                <a:spcPts val="800"/>
              </a:spcBef>
              <a:spcAft>
                <a:spcPts val="0"/>
              </a:spcAft>
              <a:buClr>
                <a:schemeClr val="lt1"/>
              </a:buClr>
              <a:buSzPts val="1400"/>
              <a:buChar char="›"/>
            </a:pPr>
            <a:r>
              <a:rPr lang="en" sz="1400">
                <a:solidFill>
                  <a:schemeClr val="lt1"/>
                </a:solidFill>
              </a:rPr>
              <a:t>Object Detection (Researched and Done Together)</a:t>
            </a:r>
            <a:endParaRPr sz="1400">
              <a:solidFill>
                <a:schemeClr val="lt1"/>
              </a:solidFill>
            </a:endParaRPr>
          </a:p>
          <a:p>
            <a:pPr indent="-317500" lvl="0" marL="457200" rtl="0" algn="l">
              <a:lnSpc>
                <a:spcPct val="107916"/>
              </a:lnSpc>
              <a:spcBef>
                <a:spcPts val="800"/>
              </a:spcBef>
              <a:spcAft>
                <a:spcPts val="0"/>
              </a:spcAft>
              <a:buClr>
                <a:schemeClr val="lt1"/>
              </a:buClr>
              <a:buSzPts val="1400"/>
              <a:buChar char="›"/>
            </a:pPr>
            <a:r>
              <a:rPr lang="en" sz="1400">
                <a:solidFill>
                  <a:schemeClr val="lt1"/>
                </a:solidFill>
              </a:rPr>
              <a:t>Tan Kwang Yik Tremaine</a:t>
            </a:r>
            <a:endParaRPr sz="1400">
              <a:solidFill>
                <a:schemeClr val="lt1"/>
              </a:solidFill>
            </a:endParaRPr>
          </a:p>
          <a:p>
            <a:pPr indent="-317500" lvl="1" marL="914400" rtl="0" algn="l">
              <a:lnSpc>
                <a:spcPct val="107916"/>
              </a:lnSpc>
              <a:spcBef>
                <a:spcPts val="800"/>
              </a:spcBef>
              <a:spcAft>
                <a:spcPts val="0"/>
              </a:spcAft>
              <a:buClr>
                <a:schemeClr val="lt1"/>
              </a:buClr>
              <a:buSzPts val="1400"/>
              <a:buChar char="›"/>
            </a:pPr>
            <a:r>
              <a:rPr lang="en" sz="1400">
                <a:solidFill>
                  <a:schemeClr val="lt1"/>
                </a:solidFill>
              </a:rPr>
              <a:t>Main skeleton</a:t>
            </a:r>
            <a:endParaRPr sz="1400">
              <a:solidFill>
                <a:schemeClr val="lt1"/>
              </a:solidFill>
            </a:endParaRPr>
          </a:p>
          <a:p>
            <a:pPr indent="-317500" lvl="1" marL="914400" rtl="0" algn="l">
              <a:lnSpc>
                <a:spcPct val="107916"/>
              </a:lnSpc>
              <a:spcBef>
                <a:spcPts val="800"/>
              </a:spcBef>
              <a:spcAft>
                <a:spcPts val="0"/>
              </a:spcAft>
              <a:buClr>
                <a:schemeClr val="lt1"/>
              </a:buClr>
              <a:buSzPts val="1400"/>
              <a:buChar char="›"/>
            </a:pPr>
            <a:r>
              <a:rPr lang="en" sz="1400">
                <a:solidFill>
                  <a:schemeClr val="lt1"/>
                </a:solidFill>
              </a:rPr>
              <a:t>Text-to-speech</a:t>
            </a:r>
            <a:endParaRPr sz="1400">
              <a:solidFill>
                <a:schemeClr val="lt1"/>
              </a:solidFill>
            </a:endParaRPr>
          </a:p>
          <a:p>
            <a:pPr indent="-317500" lvl="1" marL="914400" rtl="0" algn="l">
              <a:lnSpc>
                <a:spcPct val="107916"/>
              </a:lnSpc>
              <a:spcBef>
                <a:spcPts val="800"/>
              </a:spcBef>
              <a:spcAft>
                <a:spcPts val="0"/>
              </a:spcAft>
              <a:buClr>
                <a:schemeClr val="lt1"/>
              </a:buClr>
              <a:buSzPts val="1400"/>
              <a:buChar char="›"/>
            </a:pPr>
            <a:r>
              <a:rPr lang="en" sz="1400">
                <a:solidFill>
                  <a:schemeClr val="lt1"/>
                </a:solidFill>
              </a:rPr>
              <a:t>Object detection (Researched and Done Together)</a:t>
            </a:r>
            <a:endParaRPr sz="1400">
              <a:solidFill>
                <a:schemeClr val="lt1"/>
              </a:solidFill>
            </a:endParaRPr>
          </a:p>
          <a:p>
            <a:pPr indent="-317500" lvl="1" marL="914400" rtl="0" algn="l">
              <a:lnSpc>
                <a:spcPct val="107916"/>
              </a:lnSpc>
              <a:spcBef>
                <a:spcPts val="800"/>
              </a:spcBef>
              <a:spcAft>
                <a:spcPts val="800"/>
              </a:spcAft>
              <a:buClr>
                <a:schemeClr val="lt1"/>
              </a:buClr>
              <a:buSzPts val="1400"/>
              <a:buChar char="›"/>
            </a:pPr>
            <a:r>
              <a:rPr lang="en" sz="1400">
                <a:solidFill>
                  <a:schemeClr val="lt1"/>
                </a:solidFill>
              </a:rPr>
              <a:t>Code cleanup</a:t>
            </a:r>
            <a:endParaRPr sz="1400">
              <a:solidFill>
                <a:srgbClr val="FFFFFF"/>
              </a:solidFill>
            </a:endParaRPr>
          </a:p>
        </p:txBody>
      </p:sp>
      <p:pic>
        <p:nvPicPr>
          <p:cNvPr id="641" name="Google Shape;641;p78"/>
          <p:cNvPicPr preferRelativeResize="0"/>
          <p:nvPr/>
        </p:nvPicPr>
        <p:blipFill>
          <a:blip r:embed="rId3">
            <a:alphaModFix/>
          </a:blip>
          <a:stretch>
            <a:fillRect/>
          </a:stretch>
        </p:blipFill>
        <p:spPr>
          <a:xfrm>
            <a:off x="6883550" y="2743813"/>
            <a:ext cx="1987525" cy="1987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9"/>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Job Distribution - Hardware Side</a:t>
            </a:r>
            <a:endParaRPr/>
          </a:p>
        </p:txBody>
      </p:sp>
      <p:sp>
        <p:nvSpPr>
          <p:cNvPr id="647" name="Google Shape;647;p79"/>
          <p:cNvSpPr txBox="1"/>
          <p:nvPr>
            <p:ph idx="1" type="body"/>
          </p:nvPr>
        </p:nvSpPr>
        <p:spPr>
          <a:xfrm>
            <a:off x="1795200" y="1334425"/>
            <a:ext cx="5553600" cy="2124000"/>
          </a:xfrm>
          <a:prstGeom prst="rect">
            <a:avLst/>
          </a:prstGeom>
        </p:spPr>
        <p:txBody>
          <a:bodyPr anchorCtr="0" anchor="t" bIns="91425" lIns="91425" spcFirstLastPara="1" rIns="91425" wrap="square" tIns="91425">
            <a:noAutofit/>
          </a:bodyPr>
          <a:lstStyle/>
          <a:p>
            <a:pPr indent="-317500" lvl="1" marL="342900" rtl="0" algn="l">
              <a:lnSpc>
                <a:spcPct val="107916"/>
              </a:lnSpc>
              <a:spcBef>
                <a:spcPts val="0"/>
              </a:spcBef>
              <a:spcAft>
                <a:spcPts val="0"/>
              </a:spcAft>
              <a:buClr>
                <a:srgbClr val="FFFFFF"/>
              </a:buClr>
              <a:buSzPts val="1400"/>
              <a:buChar char="›"/>
            </a:pPr>
            <a:r>
              <a:rPr lang="en" sz="1400"/>
              <a:t>Khng Ashley</a:t>
            </a:r>
            <a:endParaRPr sz="1400">
              <a:solidFill>
                <a:srgbClr val="FFFFFF"/>
              </a:solidFill>
            </a:endParaRPr>
          </a:p>
          <a:p>
            <a:pPr indent="-317500" lvl="1" marL="914400" rtl="0" algn="l">
              <a:lnSpc>
                <a:spcPct val="107916"/>
              </a:lnSpc>
              <a:spcBef>
                <a:spcPts val="800"/>
              </a:spcBef>
              <a:spcAft>
                <a:spcPts val="0"/>
              </a:spcAft>
              <a:buClr>
                <a:srgbClr val="FFFFFF"/>
              </a:buClr>
              <a:buSzPts val="1400"/>
              <a:buChar char="›"/>
            </a:pPr>
            <a:r>
              <a:rPr lang="en" sz="1400">
                <a:solidFill>
                  <a:schemeClr val="lt1"/>
                </a:solidFill>
              </a:rPr>
              <a:t>3D design of scanner - Both Casing and Lid</a:t>
            </a:r>
            <a:endParaRPr sz="1400">
              <a:solidFill>
                <a:schemeClr val="lt1"/>
              </a:solidFill>
            </a:endParaRPr>
          </a:p>
          <a:p>
            <a:pPr indent="-317500" lvl="0" marL="457200" rtl="0" algn="l">
              <a:lnSpc>
                <a:spcPct val="107916"/>
              </a:lnSpc>
              <a:spcBef>
                <a:spcPts val="800"/>
              </a:spcBef>
              <a:spcAft>
                <a:spcPts val="0"/>
              </a:spcAft>
              <a:buClr>
                <a:schemeClr val="lt1"/>
              </a:buClr>
              <a:buSzPts val="1400"/>
              <a:buChar char="›"/>
            </a:pPr>
            <a:r>
              <a:rPr lang="en" sz="1400">
                <a:solidFill>
                  <a:schemeClr val="lt1"/>
                </a:solidFill>
              </a:rPr>
              <a:t>Tan Kwang Yik Tremaine</a:t>
            </a:r>
            <a:endParaRPr sz="1400">
              <a:solidFill>
                <a:schemeClr val="lt1"/>
              </a:solidFill>
            </a:endParaRPr>
          </a:p>
          <a:p>
            <a:pPr indent="-317500" lvl="1" marL="914400" rtl="0" algn="l">
              <a:lnSpc>
                <a:spcPct val="107916"/>
              </a:lnSpc>
              <a:spcBef>
                <a:spcPts val="800"/>
              </a:spcBef>
              <a:spcAft>
                <a:spcPts val="0"/>
              </a:spcAft>
              <a:buClr>
                <a:schemeClr val="lt1"/>
              </a:buClr>
              <a:buSzPts val="1400"/>
              <a:buChar char="›"/>
            </a:pPr>
            <a:r>
              <a:rPr lang="en" sz="1400">
                <a:solidFill>
                  <a:schemeClr val="lt1"/>
                </a:solidFill>
              </a:rPr>
              <a:t>3D design of stand</a:t>
            </a:r>
            <a:endParaRPr sz="1400">
              <a:solidFill>
                <a:schemeClr val="lt1"/>
              </a:solidFill>
            </a:endParaRPr>
          </a:p>
          <a:p>
            <a:pPr indent="-317500" lvl="1" marL="914400" rtl="0" algn="l">
              <a:lnSpc>
                <a:spcPct val="107916"/>
              </a:lnSpc>
              <a:spcBef>
                <a:spcPts val="800"/>
              </a:spcBef>
              <a:spcAft>
                <a:spcPts val="0"/>
              </a:spcAft>
              <a:buClr>
                <a:schemeClr val="lt1"/>
              </a:buClr>
              <a:buSzPts val="1400"/>
              <a:buChar char="›"/>
            </a:pPr>
            <a:r>
              <a:rPr lang="en" sz="1400">
                <a:solidFill>
                  <a:schemeClr val="lt1"/>
                </a:solidFill>
              </a:rPr>
              <a:t>Adding snap-fit mechanism to the scanner</a:t>
            </a:r>
            <a:endParaRPr sz="1400">
              <a:solidFill>
                <a:schemeClr val="lt1"/>
              </a:solidFill>
            </a:endParaRPr>
          </a:p>
          <a:p>
            <a:pPr indent="-317500" lvl="1" marL="914400" rtl="0" algn="l">
              <a:lnSpc>
                <a:spcPct val="107916"/>
              </a:lnSpc>
              <a:spcBef>
                <a:spcPts val="800"/>
              </a:spcBef>
              <a:spcAft>
                <a:spcPts val="800"/>
              </a:spcAft>
              <a:buClr>
                <a:schemeClr val="lt1"/>
              </a:buClr>
              <a:buSzPts val="1400"/>
              <a:buChar char="›"/>
            </a:pPr>
            <a:r>
              <a:rPr lang="en" sz="1400">
                <a:solidFill>
                  <a:schemeClr val="lt1"/>
                </a:solidFill>
              </a:rPr>
              <a:t>Wiring and Soldering of circuit</a:t>
            </a:r>
            <a:endParaRPr sz="1400">
              <a:solidFill>
                <a:schemeClr val="lt1"/>
              </a:solidFill>
            </a:endParaRPr>
          </a:p>
        </p:txBody>
      </p:sp>
      <p:pic>
        <p:nvPicPr>
          <p:cNvPr id="648" name="Google Shape;648;p79"/>
          <p:cNvPicPr preferRelativeResize="0"/>
          <p:nvPr/>
        </p:nvPicPr>
        <p:blipFill>
          <a:blip r:embed="rId3">
            <a:alphaModFix/>
          </a:blip>
          <a:stretch>
            <a:fillRect/>
          </a:stretch>
        </p:blipFill>
        <p:spPr>
          <a:xfrm>
            <a:off x="6999568" y="3341900"/>
            <a:ext cx="1698475" cy="1615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0"/>
          <p:cNvSpPr txBox="1"/>
          <p:nvPr>
            <p:ph type="title"/>
          </p:nvPr>
        </p:nvSpPr>
        <p:spPr>
          <a:xfrm>
            <a:off x="1585938" y="382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Job Distribution - Teamwork</a:t>
            </a:r>
            <a:endParaRPr/>
          </a:p>
        </p:txBody>
      </p:sp>
      <p:sp>
        <p:nvSpPr>
          <p:cNvPr id="654" name="Google Shape;654;p80"/>
          <p:cNvSpPr txBox="1"/>
          <p:nvPr>
            <p:ph idx="1" type="body"/>
          </p:nvPr>
        </p:nvSpPr>
        <p:spPr>
          <a:xfrm>
            <a:off x="1156500" y="1018425"/>
            <a:ext cx="6831000" cy="3957000"/>
          </a:xfrm>
          <a:prstGeom prst="rect">
            <a:avLst/>
          </a:prstGeom>
        </p:spPr>
        <p:txBody>
          <a:bodyPr anchorCtr="0" anchor="t" bIns="91425" lIns="91425" spcFirstLastPara="1" rIns="91425" wrap="square" tIns="91425">
            <a:noAutofit/>
          </a:bodyPr>
          <a:lstStyle/>
          <a:p>
            <a:pPr indent="-342900" lvl="1" marL="342900" rtl="0" algn="l">
              <a:lnSpc>
                <a:spcPct val="107916"/>
              </a:lnSpc>
              <a:spcBef>
                <a:spcPts val="0"/>
              </a:spcBef>
              <a:spcAft>
                <a:spcPts val="0"/>
              </a:spcAft>
              <a:buClr>
                <a:srgbClr val="FFFFFF"/>
              </a:buClr>
              <a:buSzPts val="1800"/>
              <a:buChar char="›"/>
            </a:pPr>
            <a:r>
              <a:rPr lang="en" sz="1800"/>
              <a:t>Workflow</a:t>
            </a:r>
            <a:endParaRPr sz="1800"/>
          </a:p>
          <a:p>
            <a:pPr indent="-342900" lvl="1" marL="914400" rtl="0" algn="l">
              <a:lnSpc>
                <a:spcPct val="107916"/>
              </a:lnSpc>
              <a:spcBef>
                <a:spcPts val="800"/>
              </a:spcBef>
              <a:spcAft>
                <a:spcPts val="0"/>
              </a:spcAft>
              <a:buClr>
                <a:srgbClr val="FFFFFF"/>
              </a:buClr>
              <a:buSzPts val="1800"/>
              <a:buChar char="›"/>
            </a:pPr>
            <a:r>
              <a:rPr lang="en" sz="1800"/>
              <a:t>We use GitHub to make sure that everyone contributes to the code</a:t>
            </a:r>
            <a:endParaRPr sz="1800"/>
          </a:p>
          <a:p>
            <a:pPr indent="-342900" lvl="1" marL="914400" rtl="0" algn="l">
              <a:lnSpc>
                <a:spcPct val="107916"/>
              </a:lnSpc>
              <a:spcBef>
                <a:spcPts val="800"/>
              </a:spcBef>
              <a:spcAft>
                <a:spcPts val="0"/>
              </a:spcAft>
              <a:buClr>
                <a:srgbClr val="FFFFFF"/>
              </a:buClr>
              <a:buSzPts val="1800"/>
              <a:buChar char="›"/>
            </a:pPr>
            <a:r>
              <a:rPr lang="en" sz="1800"/>
              <a:t>As our code is modular, each person is assigned to a certain module</a:t>
            </a:r>
            <a:endParaRPr sz="1800"/>
          </a:p>
          <a:p>
            <a:pPr indent="-342900" lvl="1" marL="914400" rtl="0" algn="l">
              <a:lnSpc>
                <a:spcPct val="107916"/>
              </a:lnSpc>
              <a:spcBef>
                <a:spcPts val="800"/>
              </a:spcBef>
              <a:spcAft>
                <a:spcPts val="0"/>
              </a:spcAft>
              <a:buClr>
                <a:srgbClr val="FFFFFF"/>
              </a:buClr>
              <a:buSzPts val="1800"/>
              <a:buChar char="›"/>
            </a:pPr>
            <a:r>
              <a:rPr lang="en" sz="1800"/>
              <a:t>A new branch is created for testing of new modules</a:t>
            </a:r>
            <a:endParaRPr sz="1800"/>
          </a:p>
          <a:p>
            <a:pPr indent="-342900" lvl="1" marL="914400" rtl="0" algn="l">
              <a:lnSpc>
                <a:spcPct val="107916"/>
              </a:lnSpc>
              <a:spcBef>
                <a:spcPts val="800"/>
              </a:spcBef>
              <a:spcAft>
                <a:spcPts val="0"/>
              </a:spcAft>
              <a:buClr>
                <a:srgbClr val="FFFFFF"/>
              </a:buClr>
              <a:buSzPts val="1800"/>
              <a:buChar char="›"/>
            </a:pPr>
            <a:r>
              <a:rPr lang="en" sz="1800"/>
              <a:t>Once done, a pull request is made to merge to the main branch, which is the full code free of bugs</a:t>
            </a:r>
            <a:endParaRPr sz="1800"/>
          </a:p>
          <a:p>
            <a:pPr indent="-342900" lvl="1" marL="914400" rtl="0" algn="l">
              <a:lnSpc>
                <a:spcPct val="107916"/>
              </a:lnSpc>
              <a:spcBef>
                <a:spcPts val="800"/>
              </a:spcBef>
              <a:spcAft>
                <a:spcPts val="800"/>
              </a:spcAft>
              <a:buClr>
                <a:srgbClr val="FFFFFF"/>
              </a:buClr>
              <a:buSzPts val="1800"/>
              <a:buChar char="›"/>
            </a:pPr>
            <a:r>
              <a:rPr lang="en" sz="1800"/>
              <a:t>We then perform code reviewing before merging it to the main branch </a:t>
            </a:r>
            <a:endParaRPr sz="1800"/>
          </a:p>
        </p:txBody>
      </p:sp>
      <p:pic>
        <p:nvPicPr>
          <p:cNvPr id="655" name="Google Shape;655;p80"/>
          <p:cNvPicPr preferRelativeResize="0"/>
          <p:nvPr/>
        </p:nvPicPr>
        <p:blipFill rotWithShape="1">
          <a:blip r:embed="rId3">
            <a:alphaModFix/>
          </a:blip>
          <a:srcRect b="10963" l="5720" r="4889" t="9418"/>
          <a:stretch/>
        </p:blipFill>
        <p:spPr>
          <a:xfrm>
            <a:off x="6327250" y="3587175"/>
            <a:ext cx="1426464" cy="365760"/>
          </a:xfrm>
          <a:prstGeom prst="rect">
            <a:avLst/>
          </a:prstGeom>
          <a:noFill/>
          <a:ln>
            <a:noFill/>
          </a:ln>
        </p:spPr>
      </p:pic>
      <p:pic>
        <p:nvPicPr>
          <p:cNvPr id="656" name="Google Shape;656;p80"/>
          <p:cNvPicPr preferRelativeResize="0"/>
          <p:nvPr/>
        </p:nvPicPr>
        <p:blipFill>
          <a:blip r:embed="rId4">
            <a:alphaModFix/>
          </a:blip>
          <a:stretch>
            <a:fillRect/>
          </a:stretch>
        </p:blipFill>
        <p:spPr>
          <a:xfrm>
            <a:off x="3450225" y="4273800"/>
            <a:ext cx="1737360" cy="365760"/>
          </a:xfrm>
          <a:prstGeom prst="rect">
            <a:avLst/>
          </a:prstGeom>
          <a:noFill/>
          <a:ln>
            <a:noFill/>
          </a:ln>
        </p:spPr>
      </p:pic>
      <p:pic>
        <p:nvPicPr>
          <p:cNvPr id="657" name="Google Shape;657;p80"/>
          <p:cNvPicPr preferRelativeResize="0"/>
          <p:nvPr/>
        </p:nvPicPr>
        <p:blipFill>
          <a:blip r:embed="rId5">
            <a:alphaModFix/>
          </a:blip>
          <a:stretch>
            <a:fillRect/>
          </a:stretch>
        </p:blipFill>
        <p:spPr>
          <a:xfrm>
            <a:off x="119578" y="2262900"/>
            <a:ext cx="1586025" cy="1535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1"/>
          <p:cNvSpPr txBox="1"/>
          <p:nvPr>
            <p:ph type="ctrTitle"/>
          </p:nvPr>
        </p:nvSpPr>
        <p:spPr>
          <a:xfrm>
            <a:off x="1632750" y="1377600"/>
            <a:ext cx="5878500" cy="23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u="sng">
                <a:latin typeface="Amatic SC"/>
                <a:ea typeface="Amatic SC"/>
                <a:cs typeface="Amatic SC"/>
                <a:sym typeface="Amatic SC"/>
              </a:rPr>
              <a:t>Individual Reflections</a:t>
            </a:r>
            <a:endParaRPr sz="6700" u="sng">
              <a:latin typeface="Amatic SC"/>
              <a:ea typeface="Amatic SC"/>
              <a:cs typeface="Amatic SC"/>
              <a:sym typeface="Amatic SC"/>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2"/>
          <p:cNvSpPr txBox="1"/>
          <p:nvPr>
            <p:ph type="title"/>
          </p:nvPr>
        </p:nvSpPr>
        <p:spPr>
          <a:xfrm>
            <a:off x="1585950" y="711775"/>
            <a:ext cx="5972100" cy="10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Tremaine</a:t>
            </a:r>
            <a:endParaRPr/>
          </a:p>
        </p:txBody>
      </p:sp>
      <p:sp>
        <p:nvSpPr>
          <p:cNvPr id="668" name="Google Shape;668;p82"/>
          <p:cNvSpPr txBox="1"/>
          <p:nvPr>
            <p:ph idx="1" type="body"/>
          </p:nvPr>
        </p:nvSpPr>
        <p:spPr>
          <a:xfrm>
            <a:off x="1585938" y="1753423"/>
            <a:ext cx="5972100" cy="2764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t>I learnt through our research and study that not much has been done to aid the blind and also learnt a lot about computer vision algorithms which were new to me. As a leader, I had responsibilities regarding distribution of work, planning the next steps that the group should take, and communicating with other group members.</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3"/>
          <p:cNvSpPr txBox="1"/>
          <p:nvPr>
            <p:ph type="title"/>
          </p:nvPr>
        </p:nvSpPr>
        <p:spPr>
          <a:xfrm>
            <a:off x="1585950" y="711775"/>
            <a:ext cx="5972100" cy="10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Ashley</a:t>
            </a:r>
            <a:endParaRPr/>
          </a:p>
        </p:txBody>
      </p:sp>
      <p:sp>
        <p:nvSpPr>
          <p:cNvPr id="674" name="Google Shape;674;p83"/>
          <p:cNvSpPr txBox="1"/>
          <p:nvPr>
            <p:ph idx="1" type="body"/>
          </p:nvPr>
        </p:nvSpPr>
        <p:spPr>
          <a:xfrm>
            <a:off x="1585938" y="1753423"/>
            <a:ext cx="5972100" cy="2764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t>I have learnt that although people are more accepting of people with disabilities, many things can still be done to help them. I have learnt more about object recognition algorithms as well as OCR algorithms. I have also gained more knowledge in 3D modelling and design. I have also learnt how to collaborate with others better in projects, especially in programming.</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4"/>
          <p:cNvSpPr txBox="1"/>
          <p:nvPr>
            <p:ph type="title"/>
          </p:nvPr>
        </p:nvSpPr>
        <p:spPr>
          <a:xfrm>
            <a:off x="1585938" y="5370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Bibliography</a:t>
            </a:r>
            <a:endParaRPr/>
          </a:p>
        </p:txBody>
      </p:sp>
      <p:sp>
        <p:nvSpPr>
          <p:cNvPr id="680" name="Google Shape;680;p84"/>
          <p:cNvSpPr txBox="1"/>
          <p:nvPr>
            <p:ph idx="1" type="body"/>
          </p:nvPr>
        </p:nvSpPr>
        <p:spPr>
          <a:xfrm>
            <a:off x="1795200" y="1173050"/>
            <a:ext cx="5553600" cy="3815700"/>
          </a:xfrm>
          <a:prstGeom prst="rect">
            <a:avLst/>
          </a:prstGeom>
        </p:spPr>
        <p:txBody>
          <a:bodyPr anchorCtr="0" anchor="t" bIns="91425" lIns="91425" spcFirstLastPara="1" rIns="91425" wrap="square" tIns="91425">
            <a:noAutofit/>
          </a:bodyPr>
          <a:lstStyle/>
          <a:p>
            <a:pPr indent="0" lvl="0" marL="0" rtl="0" algn="l">
              <a:lnSpc>
                <a:spcPct val="107916"/>
              </a:lnSpc>
              <a:spcBef>
                <a:spcPts val="600"/>
              </a:spcBef>
              <a:spcAft>
                <a:spcPts val="0"/>
              </a:spcAft>
              <a:buNone/>
            </a:pPr>
            <a:r>
              <a:rPr lang="en" sz="1400">
                <a:solidFill>
                  <a:srgbClr val="00FF00"/>
                </a:solidFill>
                <a:latin typeface="Calibri"/>
                <a:ea typeface="Calibri"/>
                <a:cs typeface="Calibri"/>
                <a:sym typeface="Calibri"/>
              </a:rPr>
              <a:t>The Braille Literacy Crisis in America. (2009). Retrieved 25 January 2021, from </a:t>
            </a:r>
            <a:r>
              <a:rPr lang="en" sz="1400" u="sng">
                <a:solidFill>
                  <a:schemeClr val="hlink"/>
                </a:solidFill>
                <a:latin typeface="Calibri"/>
                <a:ea typeface="Calibri"/>
                <a:cs typeface="Calibri"/>
                <a:sym typeface="Calibri"/>
                <a:hlinkClick r:id="rId3"/>
              </a:rPr>
              <a:t>https://www.nfb.org//images/nfb/documents/pdf/braille_literacy_report_web.pdf</a:t>
            </a:r>
            <a:endParaRPr sz="1400">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l">
              <a:lnSpc>
                <a:spcPct val="107916"/>
              </a:lnSpc>
              <a:spcBef>
                <a:spcPts val="800"/>
              </a:spcBef>
              <a:spcAft>
                <a:spcPts val="0"/>
              </a:spcAft>
              <a:buNone/>
            </a:pPr>
            <a:r>
              <a:rPr lang="en" sz="1400">
                <a:solidFill>
                  <a:srgbClr val="00FF00"/>
                </a:solidFill>
                <a:latin typeface="Calibri"/>
                <a:ea typeface="Calibri"/>
                <a:cs typeface="Calibri"/>
                <a:sym typeface="Calibri"/>
              </a:rPr>
              <a:t>Braille Literacy Statistics and How They Relate to Equality. (2016). Retrieved 25 January 2021, from </a:t>
            </a:r>
            <a:r>
              <a:rPr lang="en" sz="1400" u="sng">
                <a:solidFill>
                  <a:schemeClr val="hlink"/>
                </a:solidFill>
                <a:latin typeface="Calibri"/>
                <a:ea typeface="Calibri"/>
                <a:cs typeface="Calibri"/>
                <a:sym typeface="Calibri"/>
                <a:hlinkClick r:id="rId4"/>
              </a:rPr>
              <a:t>https://brailleworks.com/braille-literacy-statistics/</a:t>
            </a:r>
            <a:endParaRPr sz="1400">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l">
              <a:lnSpc>
                <a:spcPct val="107916"/>
              </a:lnSpc>
              <a:spcBef>
                <a:spcPts val="800"/>
              </a:spcBef>
              <a:spcAft>
                <a:spcPts val="800"/>
              </a:spcAft>
              <a:buNone/>
            </a:pPr>
            <a:r>
              <a:rPr lang="en" sz="1400">
                <a:solidFill>
                  <a:srgbClr val="00FF00"/>
                </a:solidFill>
                <a:latin typeface="Calibri"/>
                <a:ea typeface="Calibri"/>
                <a:cs typeface="Calibri"/>
                <a:sym typeface="Calibri"/>
              </a:rPr>
              <a:t>McDonnall, M., &amp; Cmar, J. L. (2019, October 14). Blind people have increased opportunities, but employers’ perceptions are still a barrier. The Conversation. Retrieved 25 January 2021, from </a:t>
            </a:r>
            <a:r>
              <a:rPr lang="en" sz="1400" u="sng">
                <a:solidFill>
                  <a:schemeClr val="hlink"/>
                </a:solidFill>
                <a:latin typeface="Calibri"/>
                <a:ea typeface="Calibri"/>
                <a:cs typeface="Calibri"/>
                <a:sym typeface="Calibri"/>
                <a:hlinkClick r:id="rId5"/>
              </a:rPr>
              <a:t>https://theconversation.com/blind-people-have-increased-opportunities-but-employers-perceptions-are-still-a-barrier-124977</a:t>
            </a:r>
            <a:endParaRPr sz="14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Literature Review</a:t>
            </a:r>
            <a:endParaRPr/>
          </a:p>
        </p:txBody>
      </p:sp>
      <p:sp>
        <p:nvSpPr>
          <p:cNvPr id="240" name="Google Shape;240;p22"/>
          <p:cNvSpPr txBox="1"/>
          <p:nvPr>
            <p:ph idx="1" type="body"/>
          </p:nvPr>
        </p:nvSpPr>
        <p:spPr>
          <a:xfrm>
            <a:off x="1795200" y="1549575"/>
            <a:ext cx="5553600" cy="281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chemeClr val="lt1"/>
                </a:solidFill>
              </a:rPr>
              <a:t>1) Literacy rates of legally blind people are very low</a:t>
            </a:r>
            <a:endParaRPr sz="1800">
              <a:solidFill>
                <a:schemeClr val="lt1"/>
              </a:solidFill>
            </a:endParaRPr>
          </a:p>
          <a:p>
            <a:pPr indent="-342900" lvl="0" marL="457200" rtl="0" algn="l">
              <a:spcBef>
                <a:spcPts val="1000"/>
              </a:spcBef>
              <a:spcAft>
                <a:spcPts val="0"/>
              </a:spcAft>
              <a:buClr>
                <a:srgbClr val="FFFFFF"/>
              </a:buClr>
              <a:buSzPts val="1800"/>
              <a:buChar char="›"/>
            </a:pPr>
            <a:r>
              <a:rPr lang="en" sz="1800">
                <a:solidFill>
                  <a:schemeClr val="lt1"/>
                </a:solidFill>
              </a:rPr>
              <a:t>Less than 10% of people who are legally blind in the US are Braille Readers </a:t>
            </a:r>
            <a:r>
              <a:rPr i="1" lang="en" sz="1800">
                <a:solidFill>
                  <a:schemeClr val="lt1"/>
                </a:solidFill>
              </a:rPr>
              <a:t>(“The Braille Literacy Crisis in America”, 2009)</a:t>
            </a:r>
            <a:endParaRPr sz="1800">
              <a:solidFill>
                <a:schemeClr val="lt1"/>
              </a:solidFill>
            </a:endParaRPr>
          </a:p>
          <a:p>
            <a:pPr indent="-342900" lvl="0" marL="457200" rtl="0" algn="l">
              <a:spcBef>
                <a:spcPts val="1000"/>
              </a:spcBef>
              <a:spcAft>
                <a:spcPts val="0"/>
              </a:spcAft>
              <a:buClr>
                <a:srgbClr val="FFFFFF"/>
              </a:buClr>
              <a:buSzPts val="1800"/>
              <a:buChar char="›"/>
            </a:pPr>
            <a:r>
              <a:rPr lang="en" sz="1800">
                <a:solidFill>
                  <a:schemeClr val="lt1"/>
                </a:solidFill>
              </a:rPr>
              <a:t>Only 10% of blind children are learning Braille </a:t>
            </a:r>
            <a:r>
              <a:rPr i="1" lang="en" sz="1800">
                <a:solidFill>
                  <a:schemeClr val="lt1"/>
                </a:solidFill>
              </a:rPr>
              <a:t>(“The Braille Literacy Crisis in America”, 2009)</a:t>
            </a:r>
            <a:endParaRPr sz="1800">
              <a:solidFill>
                <a:schemeClr val="lt1"/>
              </a:solidFill>
            </a:endParaRPr>
          </a:p>
          <a:p>
            <a:pPr indent="-342900" lvl="0" marL="457200" rtl="0" algn="l">
              <a:spcBef>
                <a:spcPts val="1000"/>
              </a:spcBef>
              <a:spcAft>
                <a:spcPts val="0"/>
              </a:spcAft>
              <a:buClr>
                <a:srgbClr val="FFFFFF"/>
              </a:buClr>
              <a:buSzPts val="1800"/>
              <a:buChar char="›"/>
            </a:pPr>
            <a:r>
              <a:rPr lang="en" sz="1800">
                <a:solidFill>
                  <a:schemeClr val="lt1"/>
                </a:solidFill>
              </a:rPr>
              <a:t>Our project is important as society does not accept this severe illiteracy rate</a:t>
            </a:r>
            <a:endParaRPr sz="1800">
              <a:solidFill>
                <a:schemeClr val="l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5"/>
          <p:cNvSpPr txBox="1"/>
          <p:nvPr>
            <p:ph type="title"/>
          </p:nvPr>
        </p:nvSpPr>
        <p:spPr>
          <a:xfrm>
            <a:off x="1585938" y="5370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Bibliography Cont.</a:t>
            </a:r>
            <a:endParaRPr/>
          </a:p>
        </p:txBody>
      </p:sp>
      <p:sp>
        <p:nvSpPr>
          <p:cNvPr id="686" name="Google Shape;686;p85"/>
          <p:cNvSpPr txBox="1"/>
          <p:nvPr>
            <p:ph idx="1" type="body"/>
          </p:nvPr>
        </p:nvSpPr>
        <p:spPr>
          <a:xfrm>
            <a:off x="1795200" y="1173050"/>
            <a:ext cx="5553600" cy="3815700"/>
          </a:xfrm>
          <a:prstGeom prst="rect">
            <a:avLst/>
          </a:prstGeom>
        </p:spPr>
        <p:txBody>
          <a:bodyPr anchorCtr="0" anchor="t" bIns="91425" lIns="91425" spcFirstLastPara="1" rIns="91425" wrap="square" tIns="91425">
            <a:noAutofit/>
          </a:bodyPr>
          <a:lstStyle/>
          <a:p>
            <a:pPr indent="0" lvl="0" marL="0" rtl="0" algn="l">
              <a:lnSpc>
                <a:spcPct val="107916"/>
              </a:lnSpc>
              <a:spcBef>
                <a:spcPts val="600"/>
              </a:spcBef>
              <a:spcAft>
                <a:spcPts val="0"/>
              </a:spcAft>
              <a:buClr>
                <a:schemeClr val="dk1"/>
              </a:buClr>
              <a:buSzPts val="1100"/>
              <a:buFont typeface="Arial"/>
              <a:buNone/>
            </a:pPr>
            <a:r>
              <a:rPr lang="en" sz="1400">
                <a:solidFill>
                  <a:srgbClr val="00FF00"/>
                </a:solidFill>
                <a:latin typeface="Calibri"/>
                <a:ea typeface="Calibri"/>
                <a:cs typeface="Calibri"/>
                <a:sym typeface="Calibri"/>
              </a:rPr>
              <a:t>Sensotec. (2020, November 9). Version (2.9.1). KNFB Reader. </a:t>
            </a:r>
            <a:r>
              <a:rPr lang="en" sz="1400" u="sng">
                <a:solidFill>
                  <a:schemeClr val="hlink"/>
                </a:solidFill>
                <a:latin typeface="Calibri"/>
                <a:ea typeface="Calibri"/>
                <a:cs typeface="Calibri"/>
                <a:sym typeface="Calibri"/>
                <a:hlinkClick r:id="rId3"/>
              </a:rPr>
              <a:t>https://play.google.com/store/apps/details?id=com.sensotec.knfbreader&amp;amp;hl=en_SG&amp;amp;gl=US</a:t>
            </a:r>
            <a:endParaRPr sz="1400">
              <a:solidFill>
                <a:srgbClr val="00FF00"/>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400">
              <a:solidFill>
                <a:srgbClr val="00FF00"/>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400">
                <a:solidFill>
                  <a:srgbClr val="00FF00"/>
                </a:solidFill>
                <a:latin typeface="Calibri"/>
                <a:ea typeface="Calibri"/>
                <a:cs typeface="Calibri"/>
                <a:sym typeface="Calibri"/>
              </a:rPr>
              <a:t>Martin. (2017, April 19). Subtitle Reader. Subtitle reader | Hackaday.io. computer software, hackaday.io. </a:t>
            </a:r>
            <a:r>
              <a:rPr lang="en" sz="1400" u="sng">
                <a:solidFill>
                  <a:schemeClr val="hlink"/>
                </a:solidFill>
                <a:latin typeface="Calibri"/>
                <a:ea typeface="Calibri"/>
                <a:cs typeface="Calibri"/>
                <a:sym typeface="Calibri"/>
                <a:hlinkClick r:id="rId4"/>
              </a:rPr>
              <a:t>https://hackaday.io/project/21294-subtitle-reader.</a:t>
            </a:r>
            <a:endParaRPr sz="1400">
              <a:solidFill>
                <a:srgbClr val="00FF00"/>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400">
              <a:solidFill>
                <a:srgbClr val="00FF00"/>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400">
                <a:solidFill>
                  <a:srgbClr val="00FF00"/>
                </a:solidFill>
                <a:latin typeface="Calibri"/>
                <a:ea typeface="Calibri"/>
                <a:cs typeface="Calibri"/>
                <a:sym typeface="Calibri"/>
              </a:rPr>
              <a:t>Samir, A. (2017, March 23). Deaf-blind Communication Version (1.0). Deaf-blind Communication with 1Sheeld/Arduino - Arduino Project Hub. Arduino. </a:t>
            </a:r>
            <a:r>
              <a:rPr lang="en" sz="1400" u="sng">
                <a:solidFill>
                  <a:schemeClr val="hlink"/>
                </a:solidFill>
                <a:latin typeface="Calibri"/>
                <a:ea typeface="Calibri"/>
                <a:cs typeface="Calibri"/>
                <a:sym typeface="Calibri"/>
                <a:hlinkClick r:id="rId5"/>
              </a:rPr>
              <a:t>https://create.arduino.cc/projecthub/skyseeker/deaf-blind-communication-with-1sheeld-arduino-bb3362?ref=tag&amp;amp;ref_id=blind&amp;amp;offset=4.</a:t>
            </a:r>
            <a:endParaRPr sz="1400">
              <a:solidFill>
                <a:srgbClr val="00FF00"/>
              </a:solidFill>
              <a:latin typeface="Calibri"/>
              <a:ea typeface="Calibri"/>
              <a:cs typeface="Calibri"/>
              <a:sym typeface="Calibri"/>
            </a:endParaRPr>
          </a:p>
          <a:p>
            <a:pPr indent="0" lvl="0" marL="0" rtl="0" algn="l">
              <a:lnSpc>
                <a:spcPct val="107916"/>
              </a:lnSpc>
              <a:spcBef>
                <a:spcPts val="800"/>
              </a:spcBef>
              <a:spcAft>
                <a:spcPts val="800"/>
              </a:spcAft>
              <a:buClr>
                <a:srgbClr val="000000"/>
              </a:buClr>
              <a:buSzPts val="1100"/>
              <a:buFont typeface="Arial"/>
              <a:buNone/>
            </a:pPr>
            <a:r>
              <a:t/>
            </a:r>
            <a:endParaRPr sz="1400">
              <a:solidFill>
                <a:srgbClr val="00FF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3"/>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Literature Review</a:t>
            </a:r>
            <a:endParaRPr/>
          </a:p>
        </p:txBody>
      </p:sp>
      <p:sp>
        <p:nvSpPr>
          <p:cNvPr id="246" name="Google Shape;246;p23"/>
          <p:cNvSpPr txBox="1"/>
          <p:nvPr>
            <p:ph idx="1" type="body"/>
          </p:nvPr>
        </p:nvSpPr>
        <p:spPr>
          <a:xfrm>
            <a:off x="1795200" y="1549575"/>
            <a:ext cx="5553600" cy="2424000"/>
          </a:xfrm>
          <a:prstGeom prst="rect">
            <a:avLst/>
          </a:prstGeom>
        </p:spPr>
        <p:txBody>
          <a:bodyPr anchorCtr="0" anchor="t" bIns="91425" lIns="91425" spcFirstLastPara="1" rIns="91425" wrap="square" tIns="91425">
            <a:noAutofit/>
          </a:bodyPr>
          <a:lstStyle/>
          <a:p>
            <a:pPr indent="0" lvl="0" marL="0" rtl="0" algn="l">
              <a:lnSpc>
                <a:spcPct val="107916"/>
              </a:lnSpc>
              <a:spcBef>
                <a:spcPts val="600"/>
              </a:spcBef>
              <a:spcAft>
                <a:spcPts val="0"/>
              </a:spcAft>
              <a:buNone/>
            </a:pPr>
            <a:r>
              <a:rPr lang="en" sz="1800">
                <a:solidFill>
                  <a:schemeClr val="lt1"/>
                </a:solidFill>
              </a:rPr>
              <a:t>2) It is difficult for blind people to find jobs as there are insufficient tools to educate blind people</a:t>
            </a:r>
            <a:endParaRPr sz="1800">
              <a:solidFill>
                <a:schemeClr val="lt1"/>
              </a:solidFill>
            </a:endParaRPr>
          </a:p>
          <a:p>
            <a:pPr indent="-342900" lvl="0" marL="457200" rtl="0" algn="l">
              <a:spcBef>
                <a:spcPts val="1000"/>
              </a:spcBef>
              <a:spcAft>
                <a:spcPts val="0"/>
              </a:spcAft>
              <a:buClr>
                <a:srgbClr val="FFFFFF"/>
              </a:buClr>
              <a:buSzPts val="1800"/>
              <a:buChar char="›"/>
            </a:pPr>
            <a:r>
              <a:rPr lang="en" sz="1800">
                <a:solidFill>
                  <a:schemeClr val="lt1"/>
                </a:solidFill>
              </a:rPr>
              <a:t>Less than 70% of blind adults are unemployed </a:t>
            </a:r>
            <a:r>
              <a:rPr i="1" lang="en" sz="1800">
                <a:solidFill>
                  <a:schemeClr val="lt1"/>
                </a:solidFill>
              </a:rPr>
              <a:t>(“The Braille Literacy Crisis in America”, 2009)</a:t>
            </a:r>
            <a:endParaRPr sz="1800">
              <a:solidFill>
                <a:schemeClr val="lt1"/>
              </a:solidFill>
            </a:endParaRPr>
          </a:p>
          <a:p>
            <a:pPr indent="-342900" lvl="0" marL="457200" rtl="0" algn="l">
              <a:spcBef>
                <a:spcPts val="1000"/>
              </a:spcBef>
              <a:spcAft>
                <a:spcPts val="1000"/>
              </a:spcAft>
              <a:buClr>
                <a:srgbClr val="FFFFFF"/>
              </a:buClr>
              <a:buSzPts val="1800"/>
              <a:buChar char="›"/>
            </a:pPr>
            <a:r>
              <a:rPr lang="en" sz="1800">
                <a:solidFill>
                  <a:schemeClr val="lt1"/>
                </a:solidFill>
              </a:rPr>
              <a:t>Close to 50% of blind high school students dropout of high school. </a:t>
            </a:r>
            <a:r>
              <a:rPr i="1" lang="en" sz="1800">
                <a:solidFill>
                  <a:schemeClr val="lt1"/>
                </a:solidFill>
              </a:rPr>
              <a:t>(“The Braille Literacy Crisis in America”, 2009)</a:t>
            </a:r>
            <a:endParaRPr sz="1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type="title"/>
          </p:nvPr>
        </p:nvSpPr>
        <p:spPr>
          <a:xfrm>
            <a:off x="1585938" y="698425"/>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Literature Review</a:t>
            </a:r>
            <a:endParaRPr/>
          </a:p>
        </p:txBody>
      </p:sp>
      <p:sp>
        <p:nvSpPr>
          <p:cNvPr id="252" name="Google Shape;252;p24"/>
          <p:cNvSpPr txBox="1"/>
          <p:nvPr>
            <p:ph idx="1" type="body"/>
          </p:nvPr>
        </p:nvSpPr>
        <p:spPr>
          <a:xfrm>
            <a:off x="1795200" y="1541125"/>
            <a:ext cx="5553600" cy="2445300"/>
          </a:xfrm>
          <a:prstGeom prst="rect">
            <a:avLst/>
          </a:prstGeom>
        </p:spPr>
        <p:txBody>
          <a:bodyPr anchorCtr="0" anchor="t" bIns="91425" lIns="91425" spcFirstLastPara="1" rIns="91425" wrap="square" tIns="91425">
            <a:noAutofit/>
          </a:bodyPr>
          <a:lstStyle/>
          <a:p>
            <a:pPr indent="0" lvl="0" marL="0" rtl="0" algn="l">
              <a:lnSpc>
                <a:spcPct val="107916"/>
              </a:lnSpc>
              <a:spcBef>
                <a:spcPts val="600"/>
              </a:spcBef>
              <a:spcAft>
                <a:spcPts val="0"/>
              </a:spcAft>
              <a:buNone/>
            </a:pPr>
            <a:r>
              <a:rPr lang="en" sz="1800">
                <a:solidFill>
                  <a:schemeClr val="lt1"/>
                </a:solidFill>
              </a:rPr>
              <a:t>3) Literacy rates of blind people are a great considering factor for successful employment</a:t>
            </a:r>
            <a:endParaRPr sz="1800">
              <a:solidFill>
                <a:schemeClr val="lt1"/>
              </a:solidFill>
            </a:endParaRPr>
          </a:p>
          <a:p>
            <a:pPr indent="-342900" lvl="0" marL="457200" rtl="0" algn="l">
              <a:spcBef>
                <a:spcPts val="1000"/>
              </a:spcBef>
              <a:spcAft>
                <a:spcPts val="1000"/>
              </a:spcAft>
              <a:buClr>
                <a:srgbClr val="FFFFFF"/>
              </a:buClr>
              <a:buSzPts val="1800"/>
              <a:buChar char="›"/>
            </a:pPr>
            <a:r>
              <a:rPr lang="en" sz="1800">
                <a:solidFill>
                  <a:schemeClr val="lt1"/>
                </a:solidFill>
              </a:rPr>
              <a:t>A</a:t>
            </a:r>
            <a:r>
              <a:rPr lang="en" sz="1800">
                <a:solidFill>
                  <a:srgbClr val="FFFFFF"/>
                </a:solidFill>
              </a:rPr>
              <a:t>ccording to the US Department of Labour, literacy problems has $225 billion cost in loss of productivity, injuries and mistakes in businesses. </a:t>
            </a:r>
            <a:r>
              <a:rPr i="1" lang="en" sz="1800">
                <a:solidFill>
                  <a:srgbClr val="FFFFFF"/>
                </a:solidFill>
                <a:latin typeface="Calibri"/>
                <a:ea typeface="Calibri"/>
                <a:cs typeface="Calibri"/>
                <a:sym typeface="Calibri"/>
              </a:rPr>
              <a:t>(“The Braille Literacy Statistics and How They Relate to Equality”, 2016)</a:t>
            </a:r>
            <a:endParaRPr sz="1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